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71" r:id="rId2"/>
  </p:sldMasterIdLst>
  <p:notesMasterIdLst>
    <p:notesMasterId r:id="rId26"/>
  </p:notesMasterIdLst>
  <p:handoutMasterIdLst>
    <p:handoutMasterId r:id="rId27"/>
  </p:handoutMasterIdLst>
  <p:sldIdLst>
    <p:sldId id="317" r:id="rId3"/>
    <p:sldId id="430" r:id="rId4"/>
    <p:sldId id="369" r:id="rId5"/>
    <p:sldId id="372" r:id="rId6"/>
    <p:sldId id="374" r:id="rId7"/>
    <p:sldId id="373" r:id="rId8"/>
    <p:sldId id="482" r:id="rId9"/>
    <p:sldId id="485" r:id="rId10"/>
    <p:sldId id="376" r:id="rId11"/>
    <p:sldId id="378" r:id="rId12"/>
    <p:sldId id="377" r:id="rId13"/>
    <p:sldId id="381" r:id="rId14"/>
    <p:sldId id="340" r:id="rId15"/>
    <p:sldId id="469" r:id="rId16"/>
    <p:sldId id="471" r:id="rId17"/>
    <p:sldId id="480" r:id="rId18"/>
    <p:sldId id="479" r:id="rId19"/>
    <p:sldId id="386" r:id="rId20"/>
    <p:sldId id="465" r:id="rId21"/>
    <p:sldId id="388" r:id="rId22"/>
    <p:sldId id="478" r:id="rId23"/>
    <p:sldId id="483" r:id="rId24"/>
    <p:sldId id="484" r:id="rId25"/>
  </p:sldIdLst>
  <p:sldSz cx="12192000" cy="6858000"/>
  <p:notesSz cx="68580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Linkow" initials="TL" lastIdx="22" clrIdx="0">
    <p:extLst>
      <p:ext uri="{19B8F6BF-5375-455C-9EA6-DF929625EA0E}">
        <p15:presenceInfo xmlns:p15="http://schemas.microsoft.com/office/powerpoint/2012/main" userId="S-1-5-21-4161449151-3199555679-2224323722-21928" providerId="AD"/>
      </p:ext>
    </p:extLst>
  </p:cmAuthor>
  <p:cmAuthor id="2" name="Hannah Miller" initials="HM" lastIdx="32" clrIdx="1">
    <p:extLst>
      <p:ext uri="{19B8F6BF-5375-455C-9EA6-DF929625EA0E}">
        <p15:presenceInfo xmlns:p15="http://schemas.microsoft.com/office/powerpoint/2012/main" userId="S-1-5-21-4161449151-3199555679-2224323722-58532" providerId="AD"/>
      </p:ext>
    </p:extLst>
  </p:cmAuthor>
  <p:cmAuthor id="3" name="Kelly Lack" initials="KL" lastIdx="10" clrIdx="2">
    <p:extLst>
      <p:ext uri="{19B8F6BF-5375-455C-9EA6-DF929625EA0E}">
        <p15:presenceInfo xmlns:p15="http://schemas.microsoft.com/office/powerpoint/2012/main" userId="S-1-5-21-4161449151-3199555679-2224323722-48452" providerId="AD"/>
      </p:ext>
    </p:extLst>
  </p:cmAuthor>
  <p:cmAuthor id="4" name="Tamara Linkow" initials="TL [2]" lastIdx="12" clrIdx="3">
    <p:extLst>
      <p:ext uri="{19B8F6BF-5375-455C-9EA6-DF929625EA0E}">
        <p15:presenceInfo xmlns:p15="http://schemas.microsoft.com/office/powerpoint/2012/main" userId="S::Tamara_Linkow@abtassoc.com::4da73f94-d42c-481f-a1eb-b9ad1d32ea6f" providerId="AD"/>
      </p:ext>
    </p:extLst>
  </p:cmAuthor>
  <p:cmAuthor id="5" name="Kelly Lack" initials="KL [2]" lastIdx="30" clrIdx="4">
    <p:extLst>
      <p:ext uri="{19B8F6BF-5375-455C-9EA6-DF929625EA0E}">
        <p15:presenceInfo xmlns:p15="http://schemas.microsoft.com/office/powerpoint/2012/main" userId="S::Kelly_Lack@abtassoc.com::e4584f1b-b218-44f0-b55e-9b7c533e0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A1C"/>
    <a:srgbClr val="C8C2D9"/>
    <a:srgbClr val="DA291B"/>
    <a:srgbClr val="DA291C"/>
    <a:srgbClr val="AEA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8" autoAdjust="0"/>
    <p:restoredTop sz="30035" autoAdjust="0"/>
  </p:normalViewPr>
  <p:slideViewPr>
    <p:cSldViewPr>
      <p:cViewPr varScale="1">
        <p:scale>
          <a:sx n="18" d="100"/>
          <a:sy n="18" d="100"/>
        </p:scale>
        <p:origin x="2246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1" d="100"/>
          <a:sy n="131" d="100"/>
        </p:scale>
        <p:origin x="52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A75B-E977-AD48-81ED-6E4E8E345AB3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99F9-C382-8547-A9B9-3E60B7640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6A0A6-E529-4B0D-8D55-D6FE67A2FE84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2089-C4ED-4AD8-B775-86BFA05D4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8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7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864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720090" algn="l"/>
                <a:tab pos="1440180" algn="l"/>
                <a:tab pos="2160270" algn="l"/>
                <a:tab pos="2880360" algn="l"/>
                <a:tab pos="3600450" algn="l"/>
                <a:tab pos="4320540" algn="l"/>
                <a:tab pos="5040630" algn="l"/>
                <a:tab pos="5760720" algn="l"/>
                <a:tab pos="6480810" algn="l"/>
                <a:tab pos="7200900" algn="l"/>
                <a:tab pos="7920990" algn="l"/>
                <a:tab pos="8641080" algn="l"/>
                <a:tab pos="9361170" algn="l"/>
                <a:tab pos="10081260" algn="l"/>
              </a:tabLst>
            </a:pPr>
            <a:endParaRPr lang="en-US" sz="18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9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56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6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7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10000"/>
              </a:lnSpc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66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5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8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7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79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69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82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4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7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1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5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5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7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7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95400"/>
            <a:ext cx="6604000" cy="25908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8001" y="3962400"/>
            <a:ext cx="5287433" cy="28194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85333" y="2651125"/>
            <a:ext cx="9855200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28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err="1">
                <a:solidFill>
                  <a:schemeClr val="bg1"/>
                </a:solidFill>
                <a:latin typeface="Helvetica"/>
                <a:cs typeface="Helvetica"/>
              </a:rPr>
              <a:t>TiTLE</a:t>
            </a:r>
            <a:endParaRPr lang="en-US" sz="2500" b="1" i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endParaRPr lang="en-US" sz="2500" b="1" i="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Name</a:t>
            </a:r>
          </a:p>
          <a:p>
            <a:pPr algn="l">
              <a:spcAft>
                <a:spcPts val="0"/>
              </a:spcAft>
            </a:pPr>
            <a:r>
              <a:rPr lang="en-US" sz="2500" b="0" i="0" dirty="0">
                <a:solidFill>
                  <a:schemeClr val="bg1"/>
                </a:solidFill>
                <a:latin typeface="Helvetica"/>
                <a:cs typeface="Helvetica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500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7441" y="201795"/>
            <a:ext cx="9144000" cy="2895600"/>
          </a:xfrm>
        </p:spPr>
        <p:txBody>
          <a:bodyPr anchor="t">
            <a:normAutofit fontScale="90000"/>
          </a:bodyPr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/>
              <a:t>Contact</a:t>
            </a:r>
            <a:br>
              <a:rPr lang="en-US" dirty="0"/>
            </a:br>
            <a:r>
              <a:rPr lang="en-US" sz="2400" b="1" dirty="0">
                <a:solidFill>
                  <a:schemeClr val="tx1"/>
                </a:solidFill>
              </a:rPr>
              <a:t>Insert name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Title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first_last@abtassoc.com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+1 xxx-xxx-</a:t>
            </a:r>
            <a:r>
              <a:rPr lang="en-US" sz="2400" dirty="0" err="1">
                <a:solidFill>
                  <a:schemeClr val="tx1"/>
                </a:solidFill>
              </a:rPr>
              <a:t>xxxx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4" y="3733800"/>
            <a:ext cx="4470407" cy="161493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394" y="5348735"/>
            <a:ext cx="426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abtassociates.com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9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8D3F5-8494-6644-B975-2183C3369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r="23192" b="14349"/>
          <a:stretch/>
        </p:blipFill>
        <p:spPr>
          <a:xfrm>
            <a:off x="6553832" y="0"/>
            <a:ext cx="5638168" cy="6862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4" y="227741"/>
            <a:ext cx="3352800" cy="161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1" y="2362201"/>
            <a:ext cx="5263487" cy="1470025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DA291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02168" y="3962400"/>
            <a:ext cx="5287433" cy="2819400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55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2800"/>
            </a:lvl1pPr>
            <a:lvl2pPr marL="731520" indent="-274320">
              <a:spcBef>
                <a:spcPts val="0"/>
              </a:spcBef>
              <a:defRPr sz="2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COMPANY CONFIDENTIAL 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63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COMPANY CONFIDENTIAL 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48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COMPANY CONFIDENTIAL 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2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COMPANY CONFIDENTIAL 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0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73508" y="6507316"/>
            <a:ext cx="209459" cy="153888"/>
          </a:xfrm>
          <a:prstGeom prst="rect">
            <a:avLst/>
          </a:prstGeom>
        </p:spPr>
        <p:txBody>
          <a:bodyPr/>
          <a:lstStyle/>
          <a:p>
            <a:fld id="{F3477EC8-074D-41C4-94AE-E9EA7CEEA3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07485" y="1920875"/>
            <a:ext cx="11288183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15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95400"/>
            <a:ext cx="6604000" cy="2590800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08001" y="3962400"/>
            <a:ext cx="5287433" cy="28194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3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167" y="609600"/>
            <a:ext cx="7620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8" b="19766"/>
          <a:stretch/>
        </p:blipFill>
        <p:spPr>
          <a:xfrm>
            <a:off x="4818101" y="1865256"/>
            <a:ext cx="7373900" cy="4992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1" r="50000"/>
          <a:stretch/>
        </p:blipFill>
        <p:spPr>
          <a:xfrm>
            <a:off x="9589597" y="0"/>
            <a:ext cx="2602403" cy="1998604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55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DA291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933"/>
            <a:ext cx="12192000" cy="1083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COMPANY CONFIDENTIAL ©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46592" y="6324601"/>
            <a:ext cx="344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5712-7EF9-6A44-9FCE-F730B9616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1"/>
          <a:stretch/>
        </p:blipFill>
        <p:spPr>
          <a:xfrm>
            <a:off x="9359766" y="1"/>
            <a:ext cx="3108960" cy="834103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56392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1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DA291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cid:image001.jpg@01D6D3B4.B4B73D50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7900"/>
            <a:ext cx="5638800" cy="2362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Success Boston Coaching: College Persistence and Completion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819400"/>
            <a:ext cx="3965575" cy="365760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DA291C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October 13, 2021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Tamara Linkow, Kelly Lack, Tori Morris, Erin Bumgarner, Austin Nichols, Beth Gamse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51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>
          <a:xfrm>
            <a:off x="1136728" y="168605"/>
            <a:ext cx="10972800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Completion</a:t>
            </a:r>
          </a:p>
        </p:txBody>
      </p:sp>
      <p:sp>
        <p:nvSpPr>
          <p:cNvPr id="306186" name="Rectangle 10"/>
          <p:cNvSpPr>
            <a:spLocks noGrp="1" noChangeArrowheads="1"/>
          </p:cNvSpPr>
          <p:nvPr>
            <p:ph idx="1"/>
          </p:nvPr>
        </p:nvSpPr>
        <p:spPr>
          <a:xfrm>
            <a:off x="2353097" y="1554844"/>
            <a:ext cx="7701643" cy="4600424"/>
          </a:xfrm>
          <a:prstGeom prst="roundRect">
            <a:avLst>
              <a:gd name="adj" fmla="val 3499"/>
            </a:avLst>
          </a:prstGeom>
          <a:noFill/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58F8C8-3C7A-454E-94EF-79E70A747F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4843"/>
            <a:ext cx="10363200" cy="5134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53B32-E30C-4C74-BB98-4DA61C4ABD55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" y="37038"/>
            <a:ext cx="1050958" cy="89356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189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>
          <a:xfrm>
            <a:off x="1110202" y="110494"/>
            <a:ext cx="8534400" cy="8762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Persistence, including completions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458779"/>
            <a:ext cx="11146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  <a:tabLst>
                <a:tab pos="720090" algn="l"/>
                <a:tab pos="1440180" algn="l"/>
                <a:tab pos="2160270" algn="l"/>
                <a:tab pos="2880360" algn="l"/>
                <a:tab pos="3600450" algn="l"/>
                <a:tab pos="4320540" algn="l"/>
                <a:tab pos="5040630" algn="l"/>
                <a:tab pos="5760720" algn="l"/>
                <a:tab pos="6480810" algn="l"/>
                <a:tab pos="7200900" algn="l"/>
                <a:tab pos="7920990" algn="l"/>
                <a:tab pos="8641080" algn="l"/>
                <a:tab pos="9361170" algn="l"/>
                <a:tab pos="10081260" algn="l"/>
              </a:tabLst>
            </a:pP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~ Impact is significant at the 10 percent level. * Impact is significant at the 5 percent level. ** Impact is significant at the 1 percent level.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56DC8C-C1BA-438C-A95B-86A45C6D67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6118"/>
            <a:ext cx="11734800" cy="53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9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5" name="Rectangle 9"/>
          <p:cNvSpPr>
            <a:spLocks noGrp="1" noChangeArrowheads="1"/>
          </p:cNvSpPr>
          <p:nvPr>
            <p:ph type="title"/>
          </p:nvPr>
        </p:nvSpPr>
        <p:spPr>
          <a:xfrm>
            <a:off x="1146127" y="134110"/>
            <a:ext cx="8839200" cy="762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Credit Accumulation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1958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* Impact is significant at the 5 percent level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" y="36022"/>
            <a:ext cx="1097280" cy="109728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6746D80-D563-49D6-999D-99C81A2E15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447800"/>
            <a:ext cx="9448799" cy="44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0972800" cy="76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E81A1C"/>
                </a:solidFill>
              </a:rPr>
              <a:t>Differences in Impacts by </a:t>
            </a:r>
            <a:br>
              <a:rPr lang="en-US" dirty="0">
                <a:solidFill>
                  <a:srgbClr val="E81A1C"/>
                </a:solidFill>
              </a:rPr>
            </a:br>
            <a:r>
              <a:rPr lang="en-US" dirty="0">
                <a:solidFill>
                  <a:srgbClr val="E81A1C"/>
                </a:solidFill>
              </a:rPr>
              <a:t>Student Characteristics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1"/>
            <a:ext cx="11353800" cy="5353260"/>
          </a:xfrm>
        </p:spPr>
        <p:txBody>
          <a:bodyPr>
            <a:normAutofit/>
          </a:bodyPr>
          <a:lstStyle/>
          <a:p>
            <a:pPr defTabSz="457200">
              <a:lnSpc>
                <a:spcPct val="90000"/>
              </a:lnSpc>
              <a:spcBef>
                <a:spcPts val="768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3600" dirty="0"/>
              <a:t>Examined differences in coaching impacts by student characteristics</a:t>
            </a:r>
          </a:p>
          <a:p>
            <a:pPr lvl="1"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3200" dirty="0"/>
              <a:t>Gender</a:t>
            </a:r>
          </a:p>
          <a:p>
            <a:pPr lvl="1"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3200" dirty="0"/>
              <a:t>Underrepresented minority status</a:t>
            </a:r>
          </a:p>
          <a:p>
            <a:pPr lvl="1"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3200" dirty="0"/>
              <a:t>High school GPA</a:t>
            </a:r>
          </a:p>
          <a:p>
            <a:pPr lvl="1"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3200" dirty="0"/>
              <a:t>Two vs. four-year college attendance</a:t>
            </a:r>
          </a:p>
          <a:p>
            <a:pPr defTabSz="457200">
              <a:lnSpc>
                <a:spcPct val="90000"/>
              </a:lnSpc>
              <a:spcBef>
                <a:spcPts val="768"/>
              </a:spcBef>
              <a:buClr>
                <a:schemeClr val="tx1"/>
              </a:buClr>
              <a:buFont typeface="Wingdings" charset="2"/>
              <a:buChar char="§"/>
            </a:pPr>
            <a:r>
              <a:rPr lang="en-US" sz="3600" dirty="0"/>
              <a:t>No consistent patterns found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53401" y="6233905"/>
            <a:ext cx="2412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82763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E81A1C"/>
                </a:solidFill>
              </a:rPr>
              <a:t>Takeaway 1: Systematic improvements and</a:t>
            </a:r>
            <a:br>
              <a:rPr lang="en-US" sz="3200" dirty="0">
                <a:solidFill>
                  <a:srgbClr val="E81A1C"/>
                </a:solidFill>
              </a:rPr>
            </a:br>
            <a:r>
              <a:rPr lang="en-US" sz="3200" dirty="0">
                <a:solidFill>
                  <a:srgbClr val="E81A1C"/>
                </a:solidFill>
              </a:rPr>
              <a:t>scale-up could explain smaller effects on later cohorts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371601"/>
            <a:ext cx="11506200" cy="5486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Impacts of transition coaching for the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post-scale-up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cohorts are smaller than the impacts on the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pre-scale-up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cohorts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3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are we seeing this trend?</a:t>
            </a:r>
          </a:p>
          <a:p>
            <a:pPr lvl="2">
              <a:lnSpc>
                <a:spcPct val="110000"/>
              </a:lnSpc>
              <a:spcAft>
                <a:spcPts val="9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mprovements in support services offered to SBC 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non-SBC students</a:t>
            </a:r>
          </a:p>
          <a:p>
            <a:pPr lvl="2">
              <a:lnSpc>
                <a:spcPct val="110000"/>
              </a:lnSpc>
              <a:spcAft>
                <a:spcPts val="9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scale-up SBC is 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erving students enrolled at more colleges and more widely dispersed colleges (26 colleges pre-scale-up, 47 colleges post-scale-up)</a:t>
            </a:r>
          </a:p>
        </p:txBody>
      </p:sp>
    </p:spTree>
    <p:extLst>
      <p:ext uri="{BB962C8B-B14F-4D97-AF65-F5344CB8AC3E}">
        <p14:creationId xmlns:p14="http://schemas.microsoft.com/office/powerpoint/2010/main" val="11954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E81A1C"/>
                </a:solidFill>
              </a:rPr>
              <a:t>Takeaway 2: Students stay enrolled </a:t>
            </a:r>
            <a:r>
              <a:rPr lang="en-US" sz="3200" i="1" dirty="0">
                <a:solidFill>
                  <a:srgbClr val="E81A1C"/>
                </a:solidFill>
              </a:rPr>
              <a:t>while receiving coaching </a:t>
            </a:r>
            <a:r>
              <a:rPr lang="en-US" sz="3200" dirty="0">
                <a:solidFill>
                  <a:srgbClr val="E81A1C"/>
                </a:solidFill>
              </a:rPr>
              <a:t>but more support could be helpful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55776"/>
            <a:ext cx="11887200" cy="543763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SBC appears effective while the coaching is ongoing and perhaps shortly after coaching ends, but the effects fade as more time elapses</a:t>
            </a: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 4 years SBC students have earned slightly more than half the credits needed to graduate. We see no significant effect on completion.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3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are we seeing this trend?</a:t>
            </a:r>
          </a:p>
          <a:p>
            <a:pPr lvl="2">
              <a:lnSpc>
                <a:spcPct val="110000"/>
              </a:lnSpc>
              <a:spcAft>
                <a:spcPts val="9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examined evaluations of other college coaching or advising programs</a:t>
            </a:r>
          </a:p>
        </p:txBody>
      </p:sp>
    </p:spTree>
    <p:extLst>
      <p:ext uri="{BB962C8B-B14F-4D97-AF65-F5344CB8AC3E}">
        <p14:creationId xmlns:p14="http://schemas.microsoft.com/office/powerpoint/2010/main" val="195251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10972800" cy="762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E81A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 coaching programs generally offer financial </a:t>
            </a:r>
            <a:br>
              <a:rPr lang="en-US" sz="2800" dirty="0">
                <a:solidFill>
                  <a:srgbClr val="E81A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E81A1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assistance, some have other supports or participation requirements</a:t>
            </a:r>
            <a:endParaRPr lang="en-US" sz="2800" dirty="0">
              <a:solidFill>
                <a:srgbClr val="E81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1"/>
            <a:ext cx="11887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4A3FD2-264A-4F84-91BE-6FDC6F683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50552"/>
              </p:ext>
            </p:extLst>
          </p:nvPr>
        </p:nvGraphicFramePr>
        <p:xfrm>
          <a:off x="131618" y="1259079"/>
          <a:ext cx="11887199" cy="50655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25772">
                  <a:extLst>
                    <a:ext uri="{9D8B030D-6E8A-4147-A177-3AD203B41FA5}">
                      <a16:colId xmlns:a16="http://schemas.microsoft.com/office/drawing/2014/main" val="3716355559"/>
                    </a:ext>
                  </a:extLst>
                </a:gridCol>
                <a:gridCol w="1046028">
                  <a:extLst>
                    <a:ext uri="{9D8B030D-6E8A-4147-A177-3AD203B41FA5}">
                      <a16:colId xmlns:a16="http://schemas.microsoft.com/office/drawing/2014/main" val="3430808055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208645423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7281798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2301749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62394296"/>
                    </a:ext>
                  </a:extLst>
                </a:gridCol>
                <a:gridCol w="2265217">
                  <a:extLst>
                    <a:ext uri="{9D8B030D-6E8A-4147-A177-3AD203B41FA5}">
                      <a16:colId xmlns:a16="http://schemas.microsoft.com/office/drawing/2014/main" val="3059836046"/>
                    </a:ext>
                  </a:extLst>
                </a:gridCol>
              </a:tblGrid>
              <a:tr h="10126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Program Name (Study)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Program/ College Type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Duration, Frequency of Coaching (typical/average)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Financial Support Provided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Transportation, Other Financial or In-Kind Supports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Participation Requirements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Positive Impacts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2809958"/>
                  </a:ext>
                </a:extLst>
              </a:tr>
              <a:tr h="1741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50" b="1" dirty="0">
                          <a:effectLst/>
                        </a:rPr>
                        <a:t>ASAP</a:t>
                      </a:r>
                      <a:br>
                        <a:rPr lang="fr-FR" sz="1550" b="0" dirty="0">
                          <a:effectLst/>
                        </a:rPr>
                      </a:br>
                      <a:r>
                        <a:rPr lang="fr-FR" sz="1550" b="0" dirty="0">
                          <a:effectLst/>
                        </a:rPr>
                        <a:t>(Scrivener et al. 2015; Gupta 2017; Miller et al. 2020)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2-year</a:t>
                      </a:r>
                      <a:endParaRPr lang="en-US" sz="15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Up to 3 years; 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8x+ (semesters 1 and 2), 6x+ (semesters 3-5); 16-30 minutes/ session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effectLst/>
                        </a:rPr>
                        <a:t>Tuition waiver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Transportation subsidy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Free use of textbooks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Access to individual career and employment services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Tutoring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Full-time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Tutoring if GPA falls below 2.0 (CUNY ASAP only)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• Enrollment and full-time enrollment</a:t>
                      </a:r>
                      <a:br>
                        <a:rPr lang="en-US" sz="1550" dirty="0">
                          <a:effectLst/>
                        </a:rPr>
                      </a:br>
                      <a:r>
                        <a:rPr lang="en-US" sz="1550" dirty="0">
                          <a:effectLst/>
                        </a:rPr>
                        <a:t>• Persistence</a:t>
                      </a:r>
                      <a:br>
                        <a:rPr lang="en-US" sz="1550" dirty="0">
                          <a:effectLst/>
                        </a:rPr>
                      </a:br>
                      <a:r>
                        <a:rPr lang="en-US" sz="1550" dirty="0">
                          <a:effectLst/>
                        </a:rPr>
                        <a:t>• Credits earned</a:t>
                      </a:r>
                      <a:br>
                        <a:rPr lang="en-US" sz="1550" dirty="0">
                          <a:effectLst/>
                        </a:rPr>
                      </a:br>
                      <a:r>
                        <a:rPr lang="en-US" sz="1550" dirty="0">
                          <a:effectLst/>
                        </a:rPr>
                        <a:t>• </a:t>
                      </a:r>
                      <a:r>
                        <a:rPr lang="en-US" sz="1550" b="1" dirty="0">
                          <a:effectLst/>
                        </a:rPr>
                        <a:t>Associate's degree completion</a:t>
                      </a:r>
                      <a:endParaRPr lang="en-US" sz="15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6119280"/>
                  </a:ext>
                </a:extLst>
              </a:tr>
              <a:tr h="863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dirty="0">
                          <a:effectLst/>
                        </a:rPr>
                        <a:t>Dell Scholars</a:t>
                      </a:r>
                      <a:br>
                        <a:rPr lang="en-US" sz="1550" b="0" dirty="0">
                          <a:effectLst/>
                        </a:rPr>
                      </a:br>
                      <a:r>
                        <a:rPr lang="en-US" sz="1550" b="0" dirty="0">
                          <a:effectLst/>
                        </a:rPr>
                        <a:t>(Page et al. 2019)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4-year</a:t>
                      </a:r>
                      <a:endParaRPr lang="en-US" sz="15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Up to 4 years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effectLst/>
                        </a:rPr>
                        <a:t>Up to $20,000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Laptop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Textbooks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No information provided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• Persistence</a:t>
                      </a:r>
                      <a:br>
                        <a:rPr lang="en-US" sz="1550" dirty="0">
                          <a:effectLst/>
                        </a:rPr>
                      </a:br>
                      <a:r>
                        <a:rPr lang="en-US" sz="1550" dirty="0">
                          <a:effectLst/>
                        </a:rPr>
                        <a:t>• </a:t>
                      </a:r>
                      <a:r>
                        <a:rPr lang="en-US" sz="1550" b="1" dirty="0">
                          <a:effectLst/>
                        </a:rPr>
                        <a:t>Bachelor's degree completion</a:t>
                      </a:r>
                      <a:endParaRPr lang="en-US" sz="15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9350139"/>
                  </a:ext>
                </a:extLst>
              </a:tr>
              <a:tr h="1448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dirty="0">
                          <a:effectLst/>
                        </a:rPr>
                        <a:t>Project Quest</a:t>
                      </a:r>
                      <a:r>
                        <a:rPr lang="en-US" sz="1550" b="0" dirty="0">
                          <a:effectLst/>
                        </a:rPr>
                        <a:t> </a:t>
                      </a:r>
                      <a:br>
                        <a:rPr lang="en-US" sz="1550" b="0" dirty="0">
                          <a:effectLst/>
                        </a:rPr>
                      </a:br>
                      <a:r>
                        <a:rPr lang="en-US" sz="1550" b="0" dirty="0">
                          <a:effectLst/>
                        </a:rPr>
                        <a:t>(Roder and Elliot 2020)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Certificate and 2-year</a:t>
                      </a:r>
                      <a:endParaRPr lang="en-US" sz="15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Up to 2 years of college through job placement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>
                          <a:effectLst/>
                        </a:rPr>
                        <a:t>Tuition and fees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Transportation subsidy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Textbooks 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Uniforms 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Licensing exams</a:t>
                      </a:r>
                    </a:p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Tutoring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66688" marR="0" indent="-1666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50" b="0" dirty="0">
                          <a:effectLst/>
                        </a:rPr>
                        <a:t>Full-time (after remedial courses and prerequisites)</a:t>
                      </a:r>
                      <a:endParaRPr lang="en-US" sz="155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dirty="0">
                          <a:effectLst/>
                        </a:rPr>
                        <a:t>• Enrollment and full-time enrollment</a:t>
                      </a:r>
                      <a:br>
                        <a:rPr lang="en-US" sz="1550" dirty="0">
                          <a:effectLst/>
                        </a:rPr>
                      </a:br>
                      <a:r>
                        <a:rPr lang="en-US" sz="1550" dirty="0">
                          <a:effectLst/>
                        </a:rPr>
                        <a:t>• Persistence</a:t>
                      </a:r>
                      <a:br>
                        <a:rPr lang="en-US" sz="1550" dirty="0">
                          <a:effectLst/>
                        </a:rPr>
                      </a:br>
                      <a:r>
                        <a:rPr lang="en-US" sz="1550" dirty="0">
                          <a:effectLst/>
                        </a:rPr>
                        <a:t>• </a:t>
                      </a:r>
                      <a:r>
                        <a:rPr lang="en-US" sz="1550" b="1" dirty="0">
                          <a:solidFill>
                            <a:schemeClr val="tx1"/>
                          </a:solidFill>
                          <a:effectLst/>
                        </a:rPr>
                        <a:t>Credential completion</a:t>
                      </a:r>
                      <a:endParaRPr lang="en-US" sz="15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55" marR="2445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451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3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E81A1C"/>
                </a:solidFill>
              </a:rPr>
              <a:t>Future Considerations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1"/>
            <a:ext cx="112776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Coaching </a:t>
            </a:r>
            <a:r>
              <a:rPr lang="en-US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seems to be helping students in their early years of college, but current model may not provide enough support to help them graduate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program supports or components might </a:t>
            </a:r>
            <a:r>
              <a:rPr lang="en-US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more 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SBC students overcome barriers to completion and cross the finish line: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 financial aid component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additional program requirements</a:t>
            </a:r>
          </a:p>
          <a:p>
            <a:pPr lvl="1">
              <a:lnSpc>
                <a:spcPct val="110000"/>
              </a:lnSpc>
              <a:spcAft>
                <a:spcPts val="9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longer and/or more intensive services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6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5426076"/>
          </a:xfrm>
        </p:spPr>
        <p:txBody>
          <a:bodyPr>
            <a:normAutofit/>
          </a:bodyPr>
          <a:lstStyle/>
          <a:p>
            <a:pPr defTabSz="457200">
              <a:lnSpc>
                <a:spcPct val="90000"/>
              </a:lnSpc>
              <a:spcBef>
                <a:spcPts val="768"/>
              </a:spcBef>
              <a:buClr>
                <a:srgbClr val="DA291C"/>
              </a:buClr>
              <a:buFont typeface="Wingdings" charset="2"/>
              <a:buChar char="§"/>
            </a:pPr>
            <a:r>
              <a:rPr lang="en-US" sz="3600" dirty="0"/>
              <a:t>Follow more cohorts of students 6 years after college entrance </a:t>
            </a:r>
          </a:p>
          <a:p>
            <a:pPr defTabSz="457200">
              <a:lnSpc>
                <a:spcPct val="90000"/>
              </a:lnSpc>
              <a:spcBef>
                <a:spcPts val="768"/>
              </a:spcBef>
              <a:buClr>
                <a:srgbClr val="DA291C"/>
              </a:buClr>
              <a:buFont typeface="Wingdings" charset="2"/>
              <a:buChar char="§"/>
            </a:pPr>
            <a:r>
              <a:rPr lang="en-US" sz="3600" dirty="0"/>
              <a:t>Focus on degree/credential completion</a:t>
            </a:r>
          </a:p>
          <a:p>
            <a:pPr marL="0" indent="0" defTabSz="457200">
              <a:lnSpc>
                <a:spcPct val="90000"/>
              </a:lnSpc>
              <a:spcBef>
                <a:spcPts val="768"/>
              </a:spcBef>
              <a:buClr>
                <a:srgbClr val="DA291C"/>
              </a:buClr>
              <a:buNone/>
            </a:pPr>
            <a:endParaRPr lang="en-US" sz="3600" dirty="0"/>
          </a:p>
          <a:p>
            <a:pPr marL="0" indent="0" algn="ctr" defTabSz="457200">
              <a:lnSpc>
                <a:spcPct val="90000"/>
              </a:lnSpc>
              <a:spcBef>
                <a:spcPts val="768"/>
              </a:spcBef>
              <a:buClr>
                <a:srgbClr val="DA291C"/>
              </a:buClr>
              <a:buNone/>
            </a:pPr>
            <a:r>
              <a:rPr lang="en-US" sz="3600" b="1" dirty="0"/>
              <a:t>Next report scheduled for release in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6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6748463" cy="922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Supplemental Slides </a:t>
            </a:r>
          </a:p>
        </p:txBody>
      </p:sp>
    </p:spTree>
    <p:extLst>
      <p:ext uri="{BB962C8B-B14F-4D97-AF65-F5344CB8AC3E}">
        <p14:creationId xmlns:p14="http://schemas.microsoft.com/office/powerpoint/2010/main" val="39950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81A1C"/>
                </a:solidFill>
              </a:rPr>
              <a:t>Policy Context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1732" y="1077284"/>
            <a:ext cx="11859768" cy="5486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to jobs—and to the middle class—increasingly requires postsecondary credentials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7472" indent="-347472">
              <a:lnSpc>
                <a:spcPct val="11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BPS graduates are disproportionately from groups traditionally underrepresented in postsecondary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can face social, academic, logistical, and financial barriers to succeeding in college</a:t>
            </a:r>
            <a:r>
              <a:rPr lang="en-US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7472" indent="-347472">
              <a:lnSpc>
                <a:spcPct val="11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54% of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Boston’s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2012 high school graduates who enrolled in college graduated within 6 years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ikely is insufficient to meet the predicted demand for a college-educated workforce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1F0F2-D412-4914-9A59-CE446BFAB16E}"/>
              </a:ext>
            </a:extLst>
          </p:cNvPr>
          <p:cNvSpPr txBox="1"/>
          <p:nvPr/>
        </p:nvSpPr>
        <p:spPr>
          <a:xfrm>
            <a:off x="128016" y="6178751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1: Bureau of Labor Statistics 2019; Scott and Nightingale 2018, </a:t>
            </a:r>
            <a:r>
              <a:rPr lang="en-US" sz="1400" dirty="0">
                <a:latin typeface="Times New Roman" panose="02020603050405020304" pitchFamily="18" charset="0"/>
              </a:rPr>
              <a:t>2: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BPS 2019, </a:t>
            </a:r>
            <a:r>
              <a:rPr lang="en-US" sz="1400" dirty="0">
                <a:latin typeface="Times New Roman" panose="02020603050405020304" pitchFamily="18" charset="0"/>
              </a:rPr>
              <a:t>3: Arnold et al. 2009; Avery, Howell, and Page 2014; Bozick and DeLuca 2011; Castleman, Arnold, and Wartman 2012; Castleman, Page, and Schooley 2014; Engle and Tinto 2008; Roderick et al. 2008,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Boston Opportunity Agenda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829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2059"/>
            <a:ext cx="10972800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Coaching 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11582400" cy="488438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11582400" cy="441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sz="3200" b="1" dirty="0">
                <a:latin typeface="Arial"/>
                <a:ea typeface="Times New Roman"/>
              </a:rPr>
              <a:t>One-on-one</a:t>
            </a:r>
            <a:r>
              <a:rPr lang="en-US" sz="3200" b="1" i="1" dirty="0">
                <a:latin typeface="Arial"/>
                <a:ea typeface="Times New Roman"/>
              </a:rPr>
              <a:t> </a:t>
            </a:r>
            <a:r>
              <a:rPr lang="en-US" sz="3200" b="1" dirty="0">
                <a:latin typeface="Arial"/>
                <a:ea typeface="Times New Roman"/>
              </a:rPr>
              <a:t>coach-student interactions in 2015-16</a:t>
            </a:r>
            <a:endParaRPr lang="en-US" sz="32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200" b="1" dirty="0">
                <a:latin typeface="Arial"/>
                <a:ea typeface="Times New Roman"/>
              </a:rPr>
              <a:t>Average number: </a:t>
            </a:r>
            <a:r>
              <a:rPr lang="en-US" sz="3200" b="1" dirty="0">
                <a:solidFill>
                  <a:srgbClr val="DA291C"/>
                </a:solidFill>
                <a:latin typeface="Arial"/>
                <a:ea typeface="Times New Roman"/>
              </a:rPr>
              <a:t>6</a:t>
            </a:r>
            <a:br>
              <a:rPr lang="en-US" sz="2800" b="1" dirty="0">
                <a:latin typeface="Arial"/>
                <a:ea typeface="Times New Roman"/>
              </a:rPr>
            </a:br>
            <a:r>
              <a:rPr lang="en-US" sz="2400" i="1" dirty="0">
                <a:latin typeface="Arial"/>
                <a:ea typeface="Times New Roman"/>
              </a:rPr>
              <a:t>Number of interactions vary by student—most students met with coach at least once per semester</a:t>
            </a:r>
            <a:endParaRPr lang="en-US" sz="24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200" b="1" dirty="0">
                <a:latin typeface="Arial"/>
                <a:ea typeface="Times New Roman"/>
              </a:rPr>
              <a:t>Typical length: </a:t>
            </a:r>
            <a:r>
              <a:rPr lang="en-US" sz="3200" b="1" dirty="0">
                <a:solidFill>
                  <a:srgbClr val="DA291B"/>
                </a:solidFill>
                <a:latin typeface="Arial"/>
                <a:ea typeface="Times New Roman"/>
              </a:rPr>
              <a:t>34 minutes</a:t>
            </a:r>
            <a:br>
              <a:rPr lang="en-US" sz="2800" b="1" dirty="0">
                <a:solidFill>
                  <a:srgbClr val="DA291B"/>
                </a:solidFill>
                <a:latin typeface="Arial"/>
                <a:ea typeface="Times New Roman"/>
              </a:rPr>
            </a:br>
            <a:r>
              <a:rPr lang="en-US" sz="2400" i="1" dirty="0">
                <a:latin typeface="Arial"/>
                <a:ea typeface="Times New Roman"/>
              </a:rPr>
              <a:t>One-on-one interactions tended to last between 25 and 45 minutes</a:t>
            </a:r>
            <a:endParaRPr lang="en-US" sz="24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467" b="1" dirty="0">
                <a:solidFill>
                  <a:srgbClr val="C00000"/>
                </a:solidFill>
                <a:latin typeface="Arial"/>
                <a:ea typeface="Times New Roman"/>
              </a:rPr>
              <a:t>  </a:t>
            </a:r>
            <a:endParaRPr lang="en-US" sz="1467" dirty="0">
              <a:latin typeface="Times New Roman"/>
              <a:ea typeface="Times New Roman"/>
            </a:endParaRPr>
          </a:p>
          <a:p>
            <a:pPr marL="609585">
              <a:lnSpc>
                <a:spcPct val="110000"/>
              </a:lnSpc>
              <a:spcAft>
                <a:spcPts val="1200"/>
              </a:spcAft>
            </a:pPr>
            <a:r>
              <a:rPr lang="en-US" sz="1467" b="1" i="1" dirty="0">
                <a:latin typeface="Arial"/>
                <a:ea typeface="Times New Roman"/>
              </a:rPr>
              <a:t> </a:t>
            </a:r>
            <a:endParaRPr lang="en-US" sz="1467" dirty="0">
              <a:latin typeface="Times New Roman"/>
              <a:ea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492752" y="4763187"/>
            <a:ext cx="5260848" cy="11804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800" b="1" dirty="0">
                <a:latin typeface="Arial"/>
                <a:ea typeface="Times New Roman"/>
              </a:rPr>
              <a:t>Average of one-on-one coaching per year= </a:t>
            </a:r>
            <a:r>
              <a:rPr lang="en-US" sz="2800" b="1" dirty="0">
                <a:solidFill>
                  <a:srgbClr val="DA291B"/>
                </a:solidFill>
                <a:latin typeface="Arial"/>
                <a:ea typeface="Times New Roman"/>
              </a:rPr>
              <a:t>3.5 hours </a:t>
            </a:r>
            <a:endParaRPr lang="en-US" sz="2800" dirty="0">
              <a:solidFill>
                <a:srgbClr val="DA291B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 descr="http://images.clipartpanda.com/colorful-clock-clipart-orologio_clock_alarm_icon_coloring_book_colouring-1969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mages.clipartpanda.com/colorful-clock-clipart-orologio_clock_alarm_icon_coloring_book_colouring-1969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52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ages.clipartpanda.com/colorful-clock-clipart-orologio_clock_alarm_icon_coloring_book_colouring-1969p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images.clipartpanda.com/colorful-clock-clipart-orologio_clock_alarm_icon_coloring_book_colouring-1969px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777010" y="4953000"/>
            <a:ext cx="45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48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AA8C-D3F6-433A-8187-F028BB07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of Students Who Were Matched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D07432-4949-4B57-9821-AB81EB6B4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42307"/>
              </p:ext>
            </p:extLst>
          </p:nvPr>
        </p:nvGraphicFramePr>
        <p:xfrm>
          <a:off x="304800" y="1447800"/>
          <a:ext cx="11734801" cy="417233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12679931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079138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6968012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8791344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20678526"/>
                    </a:ext>
                  </a:extLst>
                </a:gridCol>
                <a:gridCol w="1488614">
                  <a:extLst>
                    <a:ext uri="{9D8B030D-6E8A-4147-A177-3AD203B41FA5}">
                      <a16:colId xmlns:a16="http://schemas.microsoft.com/office/drawing/2014/main" val="3528580603"/>
                    </a:ext>
                  </a:extLst>
                </a:gridCol>
                <a:gridCol w="1483186">
                  <a:extLst>
                    <a:ext uri="{9D8B030D-6E8A-4147-A177-3AD203B41FA5}">
                      <a16:colId xmlns:a16="http://schemas.microsoft.com/office/drawing/2014/main" val="4045107855"/>
                    </a:ext>
                  </a:extLst>
                </a:gridCol>
              </a:tblGrid>
              <a:tr h="453713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and 2014 cohorts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and 2016 cohorts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09902"/>
                  </a:ext>
                </a:extLst>
              </a:tr>
              <a:tr h="1603687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in 4, 5 Years; Persistence into 2nd, 3rd, 4th, 5th, 6th Years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in 6 Years;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 into 7th Year 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Accumulation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 into 2nd, 3rd, and 4th Years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 into 5th Year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Accumulation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220902"/>
                  </a:ext>
                </a:extLst>
              </a:tr>
              <a:tr h="52873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SBC students (n)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678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1,234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5053765"/>
                  </a:ext>
                </a:extLst>
              </a:tr>
              <a:tr h="52873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SBC students (%)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25833"/>
                  </a:ext>
                </a:extLst>
              </a:tr>
              <a:tr h="52873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non-SBC students (n)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1,834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801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1,517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4,629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2,158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2,841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2719677"/>
                  </a:ext>
                </a:extLst>
              </a:tr>
              <a:tr h="52873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 non-SBC students (%)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6134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D087C-84B4-4413-AB85-A69E042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5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08C3-4B09-4235-ABAC-80050DA1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Subgroup Differences in Completion, </a:t>
            </a:r>
            <a:br>
              <a:rPr lang="en-US" sz="2800" dirty="0"/>
            </a:br>
            <a:r>
              <a:rPr lang="en-US" sz="2800" dirty="0"/>
              <a:t>By Gender and Underrepresented Minority Status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6C8702-B8E0-4C0D-BED9-563D94CFA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929551"/>
              </p:ext>
            </p:extLst>
          </p:nvPr>
        </p:nvGraphicFramePr>
        <p:xfrm>
          <a:off x="312057" y="1370215"/>
          <a:ext cx="11582400" cy="411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69854297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42945721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273915650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7928777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708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3522163350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35705393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14661850"/>
                    </a:ext>
                  </a:extLst>
                </a:gridCol>
              </a:tblGrid>
              <a:tr h="1142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Completion in …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Comparison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Impact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Comparison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Impact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5873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 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39268"/>
                  </a:ext>
                </a:extLst>
              </a:tr>
              <a:tr h="459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27.72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-0.10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671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-1.83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078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51116375"/>
                  </a:ext>
                </a:extLst>
              </a:tr>
              <a:tr h="380501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Underrepresented Minority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Underrepresented Minority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 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38.96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31.97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6.99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-7.20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83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62.99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52.17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10.82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-11.57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9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73.13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59.53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-11.93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6224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F1EA9-A2E0-4B2F-BF86-55D0BB59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08C3-4B09-4235-ABAC-80050DA1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Subgroup Differences in Completion, </a:t>
            </a:r>
            <a:br>
              <a:rPr lang="en-US" sz="2800" dirty="0"/>
            </a:br>
            <a:r>
              <a:rPr lang="en-US" sz="2800" dirty="0"/>
              <a:t>By High School GPA and College Type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6C8702-B8E0-4C0D-BED9-563D94CFA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50962"/>
              </p:ext>
            </p:extLst>
          </p:nvPr>
        </p:nvGraphicFramePr>
        <p:xfrm>
          <a:off x="312057" y="1370215"/>
          <a:ext cx="11582400" cy="451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943">
                  <a:extLst>
                    <a:ext uri="{9D8B030D-6E8A-4147-A177-3AD203B41FA5}">
                      <a16:colId xmlns:a16="http://schemas.microsoft.com/office/drawing/2014/main" val="1698542976"/>
                    </a:ext>
                  </a:extLst>
                </a:gridCol>
                <a:gridCol w="1302657">
                  <a:extLst>
                    <a:ext uri="{9D8B030D-6E8A-4147-A177-3AD203B41FA5}">
                      <a16:colId xmlns:a16="http://schemas.microsoft.com/office/drawing/2014/main" val="2242945721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2739156508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1279287776"/>
                    </a:ext>
                  </a:extLst>
                </a:gridCol>
                <a:gridCol w="1302657">
                  <a:extLst>
                    <a:ext uri="{9D8B030D-6E8A-4147-A177-3AD203B41FA5}">
                      <a16:colId xmlns:a16="http://schemas.microsoft.com/office/drawing/2014/main" val="20708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3522163350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3570539347"/>
                    </a:ext>
                  </a:extLst>
                </a:gridCol>
                <a:gridCol w="1226457">
                  <a:extLst>
                    <a:ext uri="{9D8B030D-6E8A-4147-A177-3AD203B41FA5}">
                      <a16:colId xmlns:a16="http://schemas.microsoft.com/office/drawing/2014/main" val="1714661850"/>
                    </a:ext>
                  </a:extLst>
                </a:gridCol>
              </a:tblGrid>
              <a:tr h="10681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Completion in …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Comparison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Impact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Comparison Group Mean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Impact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5873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GPA in High School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GPA in High School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39268"/>
                  </a:ext>
                </a:extLst>
              </a:tr>
              <a:tr h="459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671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0789491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51116375"/>
                  </a:ext>
                </a:extLst>
              </a:tr>
              <a:tr h="583814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Initially Enrolled at a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Two-Year College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Initially Enrolled at a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Four-Year College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 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083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49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years of college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16224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F1EA9-A2E0-4B2F-BF86-55D0BB59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1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195" y="1183460"/>
            <a:ext cx="10952205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768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Arial"/>
                <a:cs typeface="Arial"/>
              </a:rPr>
              <a:t>Citywide collaboration among the Boston Foundation, Boston Public Schools, City of Boston, local nonprofits, and local colleges to support college completion</a:t>
            </a:r>
          </a:p>
          <a:p>
            <a:pPr marL="342900" lvl="0" indent="-342900" defTabSz="457200">
              <a:spcBef>
                <a:spcPts val="768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Arial"/>
                <a:cs typeface="Arial"/>
              </a:rPr>
              <a:t>Promote evidence-based practices to help students succeed in higher education and prepare to enter workforce</a:t>
            </a:r>
          </a:p>
          <a:p>
            <a:pPr marL="342900" indent="-342900" defTabSz="457200">
              <a:spcBef>
                <a:spcPts val="768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3200" dirty="0">
                <a:latin typeface="Arial"/>
                <a:cs typeface="Arial"/>
              </a:rPr>
              <a:t>Core component is transition coaching to Boston high school graduates enrolling in local 2-year and 4-year colleges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BC10544D-8F69-42F5-8063-AD99C09C3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2644"/>
            <a:ext cx="4114800" cy="8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Success Boston Coaching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25797"/>
            <a:ext cx="8716557" cy="54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1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371598"/>
            <a:ext cx="5499100" cy="4984752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2000" b="1" dirty="0"/>
            </a:br>
            <a:r>
              <a:rPr lang="en-US" sz="3200" b="1" dirty="0"/>
              <a:t>Differences in Impacts</a:t>
            </a:r>
            <a:r>
              <a:rPr lang="en-US" sz="3200" dirty="0"/>
              <a:t>: </a:t>
            </a:r>
          </a:p>
          <a:p>
            <a:pPr marL="0" indent="0" algn="ctr">
              <a:buNone/>
            </a:pPr>
            <a:r>
              <a:rPr lang="en-US" sz="3200" dirty="0"/>
              <a:t>How, if at all, do the impacts of SBC differ by student characteristics?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71597"/>
            <a:ext cx="5486400" cy="498475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1520" indent="-27432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en-US" sz="2000" b="1" dirty="0"/>
            </a:br>
            <a:r>
              <a:rPr lang="en-US" sz="3200" b="1" dirty="0"/>
              <a:t>Overall Impacts: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What are the effects of SBC on students’ completion, persistence, and credit accumulation?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59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4804"/>
            <a:ext cx="10972800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Study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685925" y="1507332"/>
            <a:ext cx="5791200" cy="248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1520" indent="-27432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81473" y="1143000"/>
            <a:ext cx="11430000" cy="5578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3600" dirty="0"/>
              <a:t>Analysis focuses on 4 cohorts of students, entering college in 2013 or 2014 (pre-scale-up) or 2015 or 2016 (post-scale-up)</a:t>
            </a:r>
          </a:p>
          <a:p>
            <a:pPr marL="0" indent="0"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en-US" sz="3600" dirty="0"/>
          </a:p>
          <a:p>
            <a:pPr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3600" dirty="0"/>
              <a:t>Quasi-experimental design that compares outcomes of SBC students with similar non-coached students</a:t>
            </a:r>
          </a:p>
          <a:p>
            <a:pPr marL="0" indent="0"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en-US" sz="3600" dirty="0"/>
          </a:p>
          <a:p>
            <a:pPr defTabSz="457200">
              <a:lnSpc>
                <a:spcPct val="90000"/>
              </a:lnSpc>
              <a:spcBef>
                <a:spcPts val="768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3600" dirty="0"/>
              <a:t>Examines completion, persistence, and credit accumulation after 4 to 6 years</a:t>
            </a:r>
          </a:p>
        </p:txBody>
      </p:sp>
    </p:spTree>
    <p:extLst>
      <p:ext uri="{BB962C8B-B14F-4D97-AF65-F5344CB8AC3E}">
        <p14:creationId xmlns:p14="http://schemas.microsoft.com/office/powerpoint/2010/main" val="159937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Characteristics of SBC Students and</a:t>
            </a:r>
            <a:br>
              <a:rPr lang="en-US" sz="4000" dirty="0">
                <a:solidFill>
                  <a:srgbClr val="E81A1C"/>
                </a:solidFill>
              </a:rPr>
            </a:br>
            <a:r>
              <a:rPr lang="en-US" sz="4000" dirty="0">
                <a:solidFill>
                  <a:srgbClr val="E81A1C"/>
                </a:solidFill>
              </a:rPr>
              <a:t>Non-Coached Peers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F48B2-B36A-4B8B-8EE2-CBB6A2EEB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021" y="1498453"/>
            <a:ext cx="9729958" cy="38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81A1C"/>
                </a:solidFill>
              </a:rPr>
              <a:t>Characteristics of SBC Students and</a:t>
            </a:r>
            <a:br>
              <a:rPr lang="en-US" sz="4000" dirty="0">
                <a:solidFill>
                  <a:srgbClr val="E81A1C"/>
                </a:solidFill>
              </a:rPr>
            </a:br>
            <a:r>
              <a:rPr lang="en-US" sz="4000" dirty="0">
                <a:solidFill>
                  <a:srgbClr val="E81A1C"/>
                </a:solidFill>
              </a:rPr>
              <a:t>Non-Coached Peers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6A1B8-BDEE-4331-B781-110EAC6F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73" y="1184483"/>
            <a:ext cx="7100454" cy="2598369"/>
          </a:xfrm>
          <a:prstGeom prst="rect">
            <a:avLst/>
          </a:prstGeom>
        </p:spPr>
      </p:pic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7B32A240-EEC9-40ED-AF62-4FD58B2C3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4033601"/>
            <a:ext cx="2457450" cy="2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8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2228264" y="4399076"/>
            <a:ext cx="3185606" cy="903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askerville Old Face" panose="02020602080505020303" pitchFamily="18" charset="0"/>
                <a:cs typeface="Arial" panose="020B0604020202020204" pitchFamily="34" charset="0"/>
              </a:rPr>
              <a:t>Program Database</a:t>
            </a:r>
          </a:p>
          <a:p>
            <a:endParaRPr lang="en-US" sz="1000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massachusetts department of elementary and secondary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5361"/>
            <a:ext cx="3755107" cy="16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ostonpublicschools.org/cms/lib07/MA01906464/Centricity/Domain/187/bps_logo_blue_bl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1" y="1779684"/>
            <a:ext cx="2401783" cy="14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national student clearinghous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9" b="26799"/>
          <a:stretch/>
        </p:blipFill>
        <p:spPr bwMode="auto">
          <a:xfrm>
            <a:off x="8139155" y="1805084"/>
            <a:ext cx="3085660" cy="14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6"/>
          <a:stretch/>
        </p:blipFill>
        <p:spPr>
          <a:xfrm>
            <a:off x="2228264" y="3806599"/>
            <a:ext cx="3356470" cy="5181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53200" y="3655709"/>
            <a:ext cx="3810000" cy="1752600"/>
            <a:chOff x="5181600" y="2849005"/>
            <a:chExt cx="2819400" cy="952261"/>
          </a:xfrm>
        </p:grpSpPr>
        <p:sp>
          <p:nvSpPr>
            <p:cNvPr id="12" name="Content Placeholder 7"/>
            <p:cNvSpPr txBox="1">
              <a:spLocks/>
            </p:cNvSpPr>
            <p:nvPr/>
          </p:nvSpPr>
          <p:spPr>
            <a:xfrm>
              <a:off x="6400800" y="2849006"/>
              <a:ext cx="1600200" cy="9522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457200" rtl="0" eaLnBrk="1" latinLnBrk="0" hangingPunct="1">
                <a:lnSpc>
                  <a:spcPct val="100000"/>
                </a:lnSpc>
                <a:spcBef>
                  <a:spcPts val="768"/>
                </a:spcBef>
                <a:spcAft>
                  <a:spcPts val="800"/>
                </a:spcAft>
                <a:buClr>
                  <a:srgbClr val="DA291C"/>
                </a:buClr>
                <a:buFont typeface="Wingdings" charset="2"/>
                <a:buChar char="§"/>
                <a:defRPr sz="2400" kern="1200" baseline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lnSpc>
                  <a:spcPct val="100000"/>
                </a:lnSpc>
                <a:spcBef>
                  <a:spcPts val="768"/>
                </a:spcBef>
                <a:spcAft>
                  <a:spcPts val="800"/>
                </a:spcAft>
                <a:buFont typeface="Arial"/>
                <a:buChar char="–"/>
                <a:defRPr lang="en-US" sz="2000" kern="1200" dirty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lnSpc>
                  <a:spcPct val="100000"/>
                </a:lnSpc>
                <a:spcBef>
                  <a:spcPts val="768"/>
                </a:spcBef>
                <a:spcAft>
                  <a:spcPts val="800"/>
                </a:spcAft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None/>
              </a:pPr>
              <a:r>
                <a:rPr lang="en-US" dirty="0">
                  <a:latin typeface="Baskerville Old Face" panose="02020602080505020303" pitchFamily="18" charset="0"/>
                  <a:cs typeface="Arial" panose="020B0604020202020204" pitchFamily="34" charset="0"/>
                </a:rPr>
                <a:t>11 Boston area colleges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849005"/>
              <a:ext cx="1183005" cy="952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796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parator Slide">
  <a:themeElements>
    <a:clrScheme name="Abt Theme Colors">
      <a:dk1>
        <a:sysClr val="windowText" lastClr="000000"/>
      </a:dk1>
      <a:lt1>
        <a:sysClr val="window" lastClr="FFFFFF"/>
      </a:lt1>
      <a:dk2>
        <a:srgbClr val="DA291C"/>
      </a:dk2>
      <a:lt2>
        <a:srgbClr val="898D8D"/>
      </a:lt2>
      <a:accent1>
        <a:srgbClr val="48A9C5"/>
      </a:accent1>
      <a:accent2>
        <a:srgbClr val="E87722"/>
      </a:accent2>
      <a:accent3>
        <a:srgbClr val="7566A0"/>
      </a:accent3>
      <a:accent4>
        <a:srgbClr val="789D4A"/>
      </a:accent4>
      <a:accent5>
        <a:srgbClr val="E7E8E8"/>
      </a:accent5>
      <a:accent6>
        <a:srgbClr val="B7C9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-3 Ratio Abt Internal PPT Template.pptx" id="{149AFFC9-A962-42D7-8DA5-5185FAB60F6E}" vid="{49E13757-0150-4AEE-9A32-D7CDABC7A273}"/>
    </a:ext>
  </a:extLst>
</a:theme>
</file>

<file path=ppt/theme/theme2.xml><?xml version="1.0" encoding="utf-8"?>
<a:theme xmlns:a="http://schemas.openxmlformats.org/drawingml/2006/main" name="1_4-3 Ratio Abt Internal PPT Template">
  <a:themeElements>
    <a:clrScheme name="Abt Theme Colors">
      <a:dk1>
        <a:sysClr val="windowText" lastClr="000000"/>
      </a:dk1>
      <a:lt1>
        <a:sysClr val="window" lastClr="FFFFFF"/>
      </a:lt1>
      <a:dk2>
        <a:srgbClr val="DA291C"/>
      </a:dk2>
      <a:lt2>
        <a:srgbClr val="898D8D"/>
      </a:lt2>
      <a:accent1>
        <a:srgbClr val="48A9C5"/>
      </a:accent1>
      <a:accent2>
        <a:srgbClr val="E87722"/>
      </a:accent2>
      <a:accent3>
        <a:srgbClr val="7566A0"/>
      </a:accent3>
      <a:accent4>
        <a:srgbClr val="789D4A"/>
      </a:accent4>
      <a:accent5>
        <a:srgbClr val="E7E8E8"/>
      </a:accent5>
      <a:accent6>
        <a:srgbClr val="B7C9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-3 Ratio Abt Internal PPT Template.pptx" id="{149AFFC9-A962-42D7-8DA5-5185FAB60F6E}" vid="{7B3A9AD0-4ADB-428F-B963-23BB7A0B347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Ratio Abt Internal PPT Template</Template>
  <TotalTime>13433</TotalTime>
  <Words>1357</Words>
  <Application>Microsoft Office PowerPoint</Application>
  <PresentationFormat>Widescreen</PresentationFormat>
  <Paragraphs>323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Baskerville Old Face</vt:lpstr>
      <vt:lpstr>Calibri</vt:lpstr>
      <vt:lpstr>Helvetica</vt:lpstr>
      <vt:lpstr>Times New Roman</vt:lpstr>
      <vt:lpstr>Wingdings</vt:lpstr>
      <vt:lpstr>Separator Slide</vt:lpstr>
      <vt:lpstr>1_4-3 Ratio Abt Internal PPT Template</vt:lpstr>
      <vt:lpstr>Success Boston Coaching: College Persistence and Completion</vt:lpstr>
      <vt:lpstr>Policy Context</vt:lpstr>
      <vt:lpstr>PowerPoint Presentation</vt:lpstr>
      <vt:lpstr>Success Boston Coaching Model</vt:lpstr>
      <vt:lpstr>Research Questions</vt:lpstr>
      <vt:lpstr>Study Design</vt:lpstr>
      <vt:lpstr>Characteristics of SBC Students and Non-Coached Peers</vt:lpstr>
      <vt:lpstr>Characteristics of SBC Students and Non-Coached Peers</vt:lpstr>
      <vt:lpstr>Data Sources</vt:lpstr>
      <vt:lpstr>Completion</vt:lpstr>
      <vt:lpstr>Persistence, including completions</vt:lpstr>
      <vt:lpstr>Credit Accumulation</vt:lpstr>
      <vt:lpstr>Differences in Impacts by  Student Characteristics </vt:lpstr>
      <vt:lpstr>Takeaway 1: Systematic improvements and scale-up could explain smaller effects on later cohorts</vt:lpstr>
      <vt:lpstr>Takeaway 2: Students stay enrolled while receiving coaching but more support could be helpful</vt:lpstr>
      <vt:lpstr>Effective coaching programs generally offer financial  assistance, some have other supports or participation requirements</vt:lpstr>
      <vt:lpstr>Future Considerations</vt:lpstr>
      <vt:lpstr>Next Steps </vt:lpstr>
      <vt:lpstr>Supplemental Slides </vt:lpstr>
      <vt:lpstr>Coaching Intensity</vt:lpstr>
      <vt:lpstr>Proportion of Students Who Were Matched</vt:lpstr>
      <vt:lpstr>Subgroup Differences in Completion,  By Gender and Underrepresented Minority Status</vt:lpstr>
      <vt:lpstr>Subgroup Differences in Completion,  By High School GPA and College Type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Enhanced College Advising in Upward Bound:  Impacts on Steps Toward College</dc:title>
  <dc:creator>Tamara Linkow</dc:creator>
  <cp:lastModifiedBy>Tamara Linkow</cp:lastModifiedBy>
  <cp:revision>200</cp:revision>
  <cp:lastPrinted>2021-10-12T17:07:06Z</cp:lastPrinted>
  <dcterms:created xsi:type="dcterms:W3CDTF">2019-08-05T21:16:07Z</dcterms:created>
  <dcterms:modified xsi:type="dcterms:W3CDTF">2021-10-12T18:31:14Z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67B4643E-70D4-4A4E-83E4-1C2D65AC51BC</vt:lpwstr>
  </property>
  <property fmtid="{D5CDD505-2E9C-101B-9397-08002B2CF9AE}" pid="3" name="ArticulatePath">
    <vt:lpwstr>4-3 Ratio Abt Internal PPT Template</vt:lpwstr>
  </property>
</Properties>
</file>