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75" r:id="rId5"/>
    <p:sldId id="312" r:id="rId6"/>
    <p:sldId id="259" r:id="rId7"/>
    <p:sldId id="256" r:id="rId8"/>
    <p:sldId id="269" r:id="rId9"/>
    <p:sldId id="258" r:id="rId10"/>
    <p:sldId id="261" r:id="rId11"/>
    <p:sldId id="270" r:id="rId12"/>
    <p:sldId id="263" r:id="rId13"/>
    <p:sldId id="271" r:id="rId14"/>
    <p:sldId id="265" r:id="rId15"/>
    <p:sldId id="273" r:id="rId16"/>
    <p:sldId id="274" r:id="rId17"/>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3B7015-72C5-4965-A847-195A3B916195}" v="66" dt="2021-03-30T13:24:01.9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p:scale>
          <a:sx n="75" d="100"/>
          <a:sy n="75" d="100"/>
        </p:scale>
        <p:origin x="181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massachusettsinc.sharepoint.com/Research/Benjamin%202/Small%20Business%20Project/Small%20Business%20Report%20Figures%20and%20Tables_1-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massachusettsinc.sharepoint.com/Research/Benjamin%202/Small%20Business%20Project/Small%20Business%20Report%20Figures%20and%20Tables_1-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assachusettsinc.sharepoint.com/Research/Benjamin%202/Small%20Business%20Project/Small%20Business%20Report%20Figures%20and%20Tables_1-20.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massachusettsinc.sharepoint.com/Research/Benjamin%202/Small%20Business%20Project/Small%20Business%20Report%20Figures%20and%20Tables_1-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assachusettsinc.sharepoint.com/Research/Benjamin%202/Small%20Business%20Project/Small%20Business%20Report%20Figures%20and%20Tables_1-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6521138170873E-2"/>
          <c:y val="0.14328589500768552"/>
          <c:w val="0.94209816806825042"/>
          <c:h val="0.74128164044790623"/>
        </c:manualLayout>
      </c:layout>
      <c:lineChart>
        <c:grouping val="standard"/>
        <c:varyColors val="0"/>
        <c:ser>
          <c:idx val="0"/>
          <c:order val="0"/>
          <c:tx>
            <c:strRef>
              <c:f>'Fig 1 data'!$F$1</c:f>
              <c:strCache>
                <c:ptCount val="1"/>
                <c:pt idx="0">
                  <c:v>Per 100/k</c:v>
                </c:pt>
              </c:strCache>
            </c:strRef>
          </c:tx>
          <c:spPr>
            <a:ln w="28575" cap="rnd">
              <a:solidFill>
                <a:schemeClr val="accent1"/>
              </a:solidFill>
              <a:round/>
            </a:ln>
            <a:effectLst/>
          </c:spPr>
          <c:marker>
            <c:symbol val="none"/>
          </c:marker>
          <c:cat>
            <c:strRef>
              <c:f>'Fig 1 data'!$E$2:$E$15</c:f>
              <c:strCach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strCache>
            </c:strRef>
          </c:cat>
          <c:val>
            <c:numRef>
              <c:f>'Fig 1 data'!$F$2:$F$15</c:f>
              <c:numCache>
                <c:formatCode>General</c:formatCode>
                <c:ptCount val="14"/>
                <c:pt idx="0">
                  <c:v>257.22714417119948</c:v>
                </c:pt>
                <c:pt idx="1">
                  <c:v>239.70044698322204</c:v>
                </c:pt>
                <c:pt idx="2">
                  <c:v>216.07513823631254</c:v>
                </c:pt>
                <c:pt idx="3">
                  <c:v>160.75209534999945</c:v>
                </c:pt>
                <c:pt idx="4">
                  <c:v>147.36990367485765</c:v>
                </c:pt>
                <c:pt idx="5">
                  <c:v>144.32770200966843</c:v>
                </c:pt>
                <c:pt idx="6">
                  <c:v>139.99975504956996</c:v>
                </c:pt>
                <c:pt idx="7">
                  <c:v>139.38155531925912</c:v>
                </c:pt>
                <c:pt idx="8">
                  <c:v>135.13443060544603</c:v>
                </c:pt>
                <c:pt idx="9">
                  <c:v>131.1626481901329</c:v>
                </c:pt>
                <c:pt idx="10">
                  <c:v>131.12600872387563</c:v>
                </c:pt>
                <c:pt idx="11">
                  <c:v>130.10712221452346</c:v>
                </c:pt>
                <c:pt idx="12">
                  <c:v>128.12347435176213</c:v>
                </c:pt>
                <c:pt idx="13">
                  <c:v>137.60718097066021</c:v>
                </c:pt>
              </c:numCache>
            </c:numRef>
          </c:val>
          <c:smooth val="0"/>
          <c:extLst>
            <c:ext xmlns:c16="http://schemas.microsoft.com/office/drawing/2014/chart" uri="{C3380CC4-5D6E-409C-BE32-E72D297353CC}">
              <c16:uniqueId val="{00000000-FFEF-4A0B-93F6-8D431E3B4061}"/>
            </c:ext>
          </c:extLst>
        </c:ser>
        <c:dLbls>
          <c:showLegendKey val="0"/>
          <c:showVal val="0"/>
          <c:showCatName val="0"/>
          <c:showSerName val="0"/>
          <c:showPercent val="0"/>
          <c:showBubbleSize val="0"/>
        </c:dLbls>
        <c:smooth val="0"/>
        <c:axId val="1880000431"/>
        <c:axId val="1732937167"/>
      </c:lineChart>
      <c:catAx>
        <c:axId val="1880000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ln>
                  <a:solidFill>
                    <a:sysClr val="windowText" lastClr="000000"/>
                  </a:solidFill>
                </a:ln>
                <a:solidFill>
                  <a:schemeClr val="tx1">
                    <a:lumMod val="65000"/>
                    <a:lumOff val="35000"/>
                  </a:schemeClr>
                </a:solidFill>
                <a:latin typeface="+mj-lt"/>
                <a:ea typeface="+mn-ea"/>
                <a:cs typeface="+mn-cs"/>
              </a:defRPr>
            </a:pPr>
            <a:endParaRPr lang="en-US"/>
          </a:p>
        </c:txPr>
        <c:crossAx val="1732937167"/>
        <c:crosses val="autoZero"/>
        <c:auto val="1"/>
        <c:lblAlgn val="ctr"/>
        <c:lblOffset val="100"/>
        <c:noMultiLvlLbl val="0"/>
      </c:catAx>
      <c:valAx>
        <c:axId val="173293716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ln>
                  <a:solidFill>
                    <a:sysClr val="windowText" lastClr="000000"/>
                  </a:solidFill>
                </a:ln>
                <a:solidFill>
                  <a:schemeClr val="tx1">
                    <a:lumMod val="65000"/>
                    <a:lumOff val="35000"/>
                  </a:schemeClr>
                </a:solidFill>
                <a:latin typeface="+mj-lt"/>
                <a:ea typeface="+mn-ea"/>
                <a:cs typeface="+mn-cs"/>
              </a:defRPr>
            </a:pPr>
            <a:endParaRPr lang="en-US"/>
          </a:p>
        </c:txPr>
        <c:crossAx val="1880000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n>
            <a:solidFill>
              <a:sysClr val="windowText" lastClr="000000"/>
            </a:solidFill>
          </a:ln>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1'!$E$25:$E$28</c:f>
              <c:strCache>
                <c:ptCount val="4"/>
                <c:pt idx="0">
                  <c:v>Hispanic</c:v>
                </c:pt>
                <c:pt idx="1">
                  <c:v>Black</c:v>
                </c:pt>
                <c:pt idx="2">
                  <c:v>Asian</c:v>
                </c:pt>
                <c:pt idx="3">
                  <c:v>White </c:v>
                </c:pt>
              </c:strCache>
            </c:strRef>
          </c:cat>
          <c:val>
            <c:numRef>
              <c:f>'Table 1'!$F$25:$F$28</c:f>
              <c:numCache>
                <c:formatCode>0%</c:formatCode>
                <c:ptCount val="4"/>
                <c:pt idx="0">
                  <c:v>0.78166666666666673</c:v>
                </c:pt>
                <c:pt idx="1">
                  <c:v>0.32892416225749566</c:v>
                </c:pt>
                <c:pt idx="2">
                  <c:v>0.20855505525992624</c:v>
                </c:pt>
                <c:pt idx="3">
                  <c:v>-3.6922604960995753E-2</c:v>
                </c:pt>
              </c:numCache>
            </c:numRef>
          </c:val>
          <c:extLst>
            <c:ext xmlns:c16="http://schemas.microsoft.com/office/drawing/2014/chart" uri="{C3380CC4-5D6E-409C-BE32-E72D297353CC}">
              <c16:uniqueId val="{00000000-CA27-4EC4-9EF3-84D1A6990BAD}"/>
            </c:ext>
          </c:extLst>
        </c:ser>
        <c:dLbls>
          <c:showLegendKey val="0"/>
          <c:showVal val="0"/>
          <c:showCatName val="0"/>
          <c:showSerName val="0"/>
          <c:showPercent val="0"/>
          <c:showBubbleSize val="0"/>
        </c:dLbls>
        <c:gapWidth val="219"/>
        <c:overlap val="-27"/>
        <c:axId val="966051567"/>
        <c:axId val="966033679"/>
      </c:barChart>
      <c:catAx>
        <c:axId val="9660515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66033679"/>
        <c:crosses val="autoZero"/>
        <c:auto val="1"/>
        <c:lblAlgn val="ctr"/>
        <c:lblOffset val="100"/>
        <c:noMultiLvlLbl val="0"/>
      </c:catAx>
      <c:valAx>
        <c:axId val="966033679"/>
        <c:scaling>
          <c:orientation val="minMax"/>
        </c:scaling>
        <c:delete val="1"/>
        <c:axPos val="l"/>
        <c:numFmt formatCode="0%" sourceLinked="1"/>
        <c:majorTickMark val="none"/>
        <c:minorTickMark val="none"/>
        <c:tickLblPos val="nextTo"/>
        <c:crossAx val="966051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876608183590514E-2"/>
          <c:y val="2.5243832472748137E-2"/>
          <c:w val="0.89127190325729289"/>
          <c:h val="0.81980168141632903"/>
        </c:manualLayout>
      </c:layout>
      <c:barChart>
        <c:barDir val="col"/>
        <c:grouping val="clustered"/>
        <c:varyColors val="0"/>
        <c:ser>
          <c:idx val="0"/>
          <c:order val="0"/>
          <c:tx>
            <c:strRef>
              <c:f>'Table 1'!$S$19</c:f>
              <c:strCache>
                <c:ptCount val="1"/>
                <c:pt idx="0">
                  <c:v>2010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1'!$R$20:$R$23</c:f>
              <c:strCache>
                <c:ptCount val="4"/>
                <c:pt idx="0">
                  <c:v>White </c:v>
                </c:pt>
                <c:pt idx="1">
                  <c:v>Asian</c:v>
                </c:pt>
                <c:pt idx="2">
                  <c:v>Hispanic</c:v>
                </c:pt>
                <c:pt idx="3">
                  <c:v>Black</c:v>
                </c:pt>
              </c:strCache>
            </c:strRef>
          </c:cat>
          <c:val>
            <c:numRef>
              <c:f>'Table 1'!$S$20:$S$23</c:f>
              <c:numCache>
                <c:formatCode>0.0%</c:formatCode>
                <c:ptCount val="4"/>
                <c:pt idx="0">
                  <c:v>3.4100640078190268E-2</c:v>
                </c:pt>
                <c:pt idx="1">
                  <c:v>2.809789984588135E-2</c:v>
                </c:pt>
                <c:pt idx="2">
                  <c:v>1.1767567016294158E-2</c:v>
                </c:pt>
                <c:pt idx="3">
                  <c:v>1.2024048096192385E-2</c:v>
                </c:pt>
              </c:numCache>
            </c:numRef>
          </c:val>
          <c:extLst>
            <c:ext xmlns:c16="http://schemas.microsoft.com/office/drawing/2014/chart" uri="{C3380CC4-5D6E-409C-BE32-E72D297353CC}">
              <c16:uniqueId val="{00000000-335B-40B2-8CF1-CD700C421874}"/>
            </c:ext>
          </c:extLst>
        </c:ser>
        <c:ser>
          <c:idx val="1"/>
          <c:order val="1"/>
          <c:tx>
            <c:strRef>
              <c:f>'Table 1'!$T$19</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1'!$R$20:$R$23</c:f>
              <c:strCache>
                <c:ptCount val="4"/>
                <c:pt idx="0">
                  <c:v>White </c:v>
                </c:pt>
                <c:pt idx="1">
                  <c:v>Asian</c:v>
                </c:pt>
                <c:pt idx="2">
                  <c:v>Hispanic</c:v>
                </c:pt>
                <c:pt idx="3">
                  <c:v>Black</c:v>
                </c:pt>
              </c:strCache>
            </c:strRef>
          </c:cat>
          <c:val>
            <c:numRef>
              <c:f>'Table 1'!$T$20:$T$23</c:f>
              <c:numCache>
                <c:formatCode>0.0%</c:formatCode>
                <c:ptCount val="4"/>
                <c:pt idx="0">
                  <c:v>3.326335196139571E-2</c:v>
                </c:pt>
                <c:pt idx="1">
                  <c:v>2.6021010699240302E-2</c:v>
                </c:pt>
                <c:pt idx="2">
                  <c:v>1.5006331015236549E-2</c:v>
                </c:pt>
                <c:pt idx="3">
                  <c:v>1.2880121707321243E-2</c:v>
                </c:pt>
              </c:numCache>
            </c:numRef>
          </c:val>
          <c:extLst>
            <c:ext xmlns:c16="http://schemas.microsoft.com/office/drawing/2014/chart" uri="{C3380CC4-5D6E-409C-BE32-E72D297353CC}">
              <c16:uniqueId val="{00000001-335B-40B2-8CF1-CD700C421874}"/>
            </c:ext>
          </c:extLst>
        </c:ser>
        <c:dLbls>
          <c:showLegendKey val="0"/>
          <c:showVal val="0"/>
          <c:showCatName val="0"/>
          <c:showSerName val="0"/>
          <c:showPercent val="0"/>
          <c:showBubbleSize val="0"/>
        </c:dLbls>
        <c:gapWidth val="219"/>
        <c:overlap val="-27"/>
        <c:axId val="851076703"/>
        <c:axId val="851066303"/>
      </c:barChart>
      <c:catAx>
        <c:axId val="85107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51066303"/>
        <c:crosses val="autoZero"/>
        <c:auto val="1"/>
        <c:lblAlgn val="ctr"/>
        <c:lblOffset val="100"/>
        <c:noMultiLvlLbl val="0"/>
      </c:catAx>
      <c:valAx>
        <c:axId val="851066303"/>
        <c:scaling>
          <c:orientation val="minMax"/>
        </c:scaling>
        <c:delete val="1"/>
        <c:axPos val="l"/>
        <c:numFmt formatCode="0.0%" sourceLinked="1"/>
        <c:majorTickMark val="none"/>
        <c:minorTickMark val="none"/>
        <c:tickLblPos val="nextTo"/>
        <c:crossAx val="851076703"/>
        <c:crosses val="autoZero"/>
        <c:crossBetween val="between"/>
      </c:valAx>
      <c:spPr>
        <a:noFill/>
        <a:ln>
          <a:noFill/>
        </a:ln>
        <a:effectLst/>
      </c:spPr>
    </c:plotArea>
    <c:legend>
      <c:legendPos val="b"/>
      <c:layout>
        <c:manualLayout>
          <c:xMode val="edge"/>
          <c:yMode val="edge"/>
          <c:x val="0.8820172693269891"/>
          <c:y val="0.34928284566838785"/>
          <c:w val="0.11738363433883975"/>
          <c:h val="0.1454065849969209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85000"/>
                  <a:lumOff val="1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4851226272693226E-2"/>
          <c:w val="1"/>
          <c:h val="0.81799306627842638"/>
        </c:manualLayout>
      </c:layout>
      <c:barChart>
        <c:barDir val="col"/>
        <c:grouping val="clustered"/>
        <c:varyColors val="0"/>
        <c:ser>
          <c:idx val="0"/>
          <c:order val="0"/>
          <c:tx>
            <c:strRef>
              <c:f>'SBIR data'!$B$1</c:f>
              <c:strCache>
                <c:ptCount val="1"/>
                <c:pt idx="0">
                  <c:v>Entrepreneurs of color as a share of SBIR/SSTR grantees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85000"/>
                        <a:lumOff val="1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'SBIR data'!$A$2:$A$5</c:f>
              <c:numCache>
                <c:formatCode>General</c:formatCode>
                <c:ptCount val="4"/>
                <c:pt idx="0">
                  <c:v>2005</c:v>
                </c:pt>
                <c:pt idx="1">
                  <c:v>2010</c:v>
                </c:pt>
                <c:pt idx="2">
                  <c:v>2015</c:v>
                </c:pt>
                <c:pt idx="3">
                  <c:v>2019</c:v>
                </c:pt>
              </c:numCache>
            </c:numRef>
          </c:cat>
          <c:val>
            <c:numRef>
              <c:f>'SBIR data'!$B$2:$B$5</c:f>
              <c:numCache>
                <c:formatCode>0%</c:formatCode>
                <c:ptCount val="4"/>
                <c:pt idx="0">
                  <c:v>9.7395243488108726E-2</c:v>
                </c:pt>
                <c:pt idx="1">
                  <c:v>4.7508690614136734E-2</c:v>
                </c:pt>
                <c:pt idx="2">
                  <c:v>3.1088082901554404E-2</c:v>
                </c:pt>
                <c:pt idx="3">
                  <c:v>6.0377358490566038E-2</c:v>
                </c:pt>
              </c:numCache>
            </c:numRef>
          </c:val>
          <c:extLst>
            <c:ext xmlns:c16="http://schemas.microsoft.com/office/drawing/2014/chart" uri="{C3380CC4-5D6E-409C-BE32-E72D297353CC}">
              <c16:uniqueId val="{00000000-BC82-4B2D-BE8D-DEDFEB9CBCD0}"/>
            </c:ext>
          </c:extLst>
        </c:ser>
        <c:ser>
          <c:idx val="1"/>
          <c:order val="1"/>
          <c:tx>
            <c:strRef>
              <c:f>'SBIR data'!$C$1</c:f>
              <c:strCache>
                <c:ptCount val="1"/>
                <c:pt idx="0">
                  <c:v>People of color as a share of the Massachusetts population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'SBIR data'!$A$2:$A$5</c:f>
              <c:numCache>
                <c:formatCode>General</c:formatCode>
                <c:ptCount val="4"/>
                <c:pt idx="0">
                  <c:v>2005</c:v>
                </c:pt>
                <c:pt idx="1">
                  <c:v>2010</c:v>
                </c:pt>
                <c:pt idx="2">
                  <c:v>2015</c:v>
                </c:pt>
                <c:pt idx="3">
                  <c:v>2019</c:v>
                </c:pt>
              </c:numCache>
            </c:numRef>
          </c:cat>
          <c:val>
            <c:numRef>
              <c:f>'SBIR data'!$C$2:$C$5</c:f>
              <c:numCache>
                <c:formatCode>0%</c:formatCode>
                <c:ptCount val="4"/>
                <c:pt idx="0">
                  <c:v>0.20999999999999996</c:v>
                </c:pt>
                <c:pt idx="1">
                  <c:v>0.23899999999999999</c:v>
                </c:pt>
                <c:pt idx="2">
                  <c:v>0.26400000000000001</c:v>
                </c:pt>
                <c:pt idx="3">
                  <c:v>0.28900000000000003</c:v>
                </c:pt>
              </c:numCache>
            </c:numRef>
          </c:val>
          <c:extLst>
            <c:ext xmlns:c16="http://schemas.microsoft.com/office/drawing/2014/chart" uri="{C3380CC4-5D6E-409C-BE32-E72D297353CC}">
              <c16:uniqueId val="{00000001-BC82-4B2D-BE8D-DEDFEB9CBCD0}"/>
            </c:ext>
          </c:extLst>
        </c:ser>
        <c:dLbls>
          <c:showLegendKey val="0"/>
          <c:showVal val="0"/>
          <c:showCatName val="0"/>
          <c:showSerName val="0"/>
          <c:showPercent val="0"/>
          <c:showBubbleSize val="0"/>
        </c:dLbls>
        <c:gapWidth val="219"/>
        <c:overlap val="-27"/>
        <c:axId val="2100350207"/>
        <c:axId val="2100358527"/>
      </c:barChart>
      <c:catAx>
        <c:axId val="210035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85000"/>
                    <a:lumOff val="15000"/>
                  </a:schemeClr>
                </a:solidFill>
                <a:latin typeface="+mn-lt"/>
                <a:ea typeface="+mn-ea"/>
                <a:cs typeface="+mn-cs"/>
              </a:defRPr>
            </a:pPr>
            <a:endParaRPr lang="en-US"/>
          </a:p>
        </c:txPr>
        <c:crossAx val="2100358527"/>
        <c:crosses val="autoZero"/>
        <c:auto val="1"/>
        <c:lblAlgn val="ctr"/>
        <c:lblOffset val="100"/>
        <c:noMultiLvlLbl val="0"/>
      </c:catAx>
      <c:valAx>
        <c:axId val="2100358527"/>
        <c:scaling>
          <c:orientation val="minMax"/>
        </c:scaling>
        <c:delete val="1"/>
        <c:axPos val="l"/>
        <c:numFmt formatCode="0%" sourceLinked="1"/>
        <c:majorTickMark val="none"/>
        <c:minorTickMark val="none"/>
        <c:tickLblPos val="nextTo"/>
        <c:crossAx val="2100350207"/>
        <c:crosses val="autoZero"/>
        <c:crossBetween val="between"/>
      </c:valAx>
      <c:spPr>
        <a:noFill/>
        <a:ln>
          <a:noFill/>
        </a:ln>
        <a:effectLst/>
      </c:spPr>
    </c:plotArea>
    <c:legend>
      <c:legendPos val="r"/>
      <c:layout>
        <c:manualLayout>
          <c:xMode val="edge"/>
          <c:yMode val="edge"/>
          <c:x val="0"/>
          <c:y val="0.1735699576657477"/>
          <c:w val="0.59508863067454043"/>
          <c:h val="0.1120061248880305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85000"/>
                  <a:lumOff val="1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13901212658977E-2"/>
          <c:y val="0.13319533902122879"/>
          <c:w val="0.97397219757468201"/>
          <c:h val="0.75526301947890462"/>
        </c:manualLayout>
      </c:layout>
      <c:barChart>
        <c:barDir val="col"/>
        <c:grouping val="clustered"/>
        <c:varyColors val="0"/>
        <c:ser>
          <c:idx val="0"/>
          <c:order val="0"/>
          <c:tx>
            <c:strRef>
              <c:f>Sheet3!$B$1</c:f>
              <c:strCache>
                <c:ptCount val="1"/>
                <c:pt idx="0">
                  <c:v>Wage Workers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Sheet3!$A$2:$A$4</c:f>
              <c:strCache>
                <c:ptCount val="3"/>
                <c:pt idx="0">
                  <c:v>White </c:v>
                </c:pt>
                <c:pt idx="1">
                  <c:v>Black</c:v>
                </c:pt>
                <c:pt idx="2">
                  <c:v>Hispanic</c:v>
                </c:pt>
              </c:strCache>
            </c:strRef>
          </c:cat>
          <c:val>
            <c:numRef>
              <c:f>Sheet3!$B$2:$B$4</c:f>
              <c:numCache>
                <c:formatCode>_("$"* #,##0_);_("$"* \(#,##0\);_("$"* "-"??_);_(@_)</c:formatCode>
                <c:ptCount val="3"/>
                <c:pt idx="0">
                  <c:v>73008.938858377136</c:v>
                </c:pt>
                <c:pt idx="1">
                  <c:v>45004.766924564799</c:v>
                </c:pt>
                <c:pt idx="2">
                  <c:v>40404.72838495313</c:v>
                </c:pt>
              </c:numCache>
            </c:numRef>
          </c:val>
          <c:extLst>
            <c:ext xmlns:c16="http://schemas.microsoft.com/office/drawing/2014/chart" uri="{C3380CC4-5D6E-409C-BE32-E72D297353CC}">
              <c16:uniqueId val="{00000000-0DED-4579-A561-9ACF826755FB}"/>
            </c:ext>
          </c:extLst>
        </c:ser>
        <c:ser>
          <c:idx val="1"/>
          <c:order val="1"/>
          <c:tx>
            <c:strRef>
              <c:f>Sheet3!$C$1</c:f>
              <c:strCache>
                <c:ptCount val="1"/>
                <c:pt idx="0">
                  <c:v>Self- Employed Incorporated Business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Sheet3!$A$2:$A$4</c:f>
              <c:strCache>
                <c:ptCount val="3"/>
                <c:pt idx="0">
                  <c:v>White </c:v>
                </c:pt>
                <c:pt idx="1">
                  <c:v>Black</c:v>
                </c:pt>
                <c:pt idx="2">
                  <c:v>Hispanic</c:v>
                </c:pt>
              </c:strCache>
            </c:strRef>
          </c:cat>
          <c:val>
            <c:numRef>
              <c:f>Sheet3!$C$2:$C$4</c:f>
              <c:numCache>
                <c:formatCode>_("$"* #,##0_);_("$"* \(#,##0\);_("$"* "-"??_);_(@_)</c:formatCode>
                <c:ptCount val="3"/>
                <c:pt idx="0">
                  <c:v>126289.01848649632</c:v>
                </c:pt>
                <c:pt idx="1">
                  <c:v>75840.544790975444</c:v>
                </c:pt>
                <c:pt idx="2">
                  <c:v>80135.759401309639</c:v>
                </c:pt>
              </c:numCache>
            </c:numRef>
          </c:val>
          <c:extLst>
            <c:ext xmlns:c16="http://schemas.microsoft.com/office/drawing/2014/chart" uri="{C3380CC4-5D6E-409C-BE32-E72D297353CC}">
              <c16:uniqueId val="{00000002-0DED-4579-A561-9ACF826755FB}"/>
            </c:ext>
          </c:extLst>
        </c:ser>
        <c:dLbls>
          <c:showLegendKey val="0"/>
          <c:showVal val="0"/>
          <c:showCatName val="0"/>
          <c:showSerName val="0"/>
          <c:showPercent val="0"/>
          <c:showBubbleSize val="0"/>
        </c:dLbls>
        <c:gapWidth val="219"/>
        <c:overlap val="-27"/>
        <c:axId val="2100378079"/>
        <c:axId val="2100370591"/>
      </c:barChart>
      <c:catAx>
        <c:axId val="2100378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00370591"/>
        <c:crosses val="autoZero"/>
        <c:auto val="1"/>
        <c:lblAlgn val="ctr"/>
        <c:lblOffset val="100"/>
        <c:noMultiLvlLbl val="0"/>
      </c:catAx>
      <c:valAx>
        <c:axId val="2100370591"/>
        <c:scaling>
          <c:orientation val="minMax"/>
        </c:scaling>
        <c:delete val="1"/>
        <c:axPos val="l"/>
        <c:numFmt formatCode="_(&quot;$&quot;* #,##0_);_(&quot;$&quot;* \(#,##0\);_(&quot;$&quot;* &quot;-&quot;??_);_(@_)" sourceLinked="1"/>
        <c:majorTickMark val="none"/>
        <c:minorTickMark val="none"/>
        <c:tickLblPos val="nextTo"/>
        <c:crossAx val="210037807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Entry>
      <c:layout>
        <c:manualLayout>
          <c:xMode val="edge"/>
          <c:yMode val="edge"/>
          <c:x val="0.53924743879064807"/>
          <c:y val="0.19300754662353312"/>
          <c:w val="0.37570378236881879"/>
          <c:h val="0.1753236486242758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D143F-B303-48F9-9F0D-5244895799D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A452E26-32C2-42C9-9216-D424778AC70B}">
      <dgm:prSet phldrT="[Text]"/>
      <dgm:spPr/>
      <dgm:t>
        <a:bodyPr/>
        <a:lstStyle/>
        <a:p>
          <a:r>
            <a:rPr lang="en-US" dirty="0"/>
            <a:t> Skills &amp; Relationships</a:t>
          </a:r>
        </a:p>
      </dgm:t>
    </dgm:pt>
    <dgm:pt modelId="{E9274676-5FFC-4E6B-8200-9104C1A95B79}" type="parTrans" cxnId="{29EE941E-DA4B-47C6-83CC-1AE6000FA8EB}">
      <dgm:prSet/>
      <dgm:spPr/>
      <dgm:t>
        <a:bodyPr/>
        <a:lstStyle/>
        <a:p>
          <a:endParaRPr lang="en-US"/>
        </a:p>
      </dgm:t>
    </dgm:pt>
    <dgm:pt modelId="{3282DE2E-E652-46AB-9723-6632F4D86ECF}" type="sibTrans" cxnId="{29EE941E-DA4B-47C6-83CC-1AE6000FA8EB}">
      <dgm:prSet/>
      <dgm:spPr/>
      <dgm:t>
        <a:bodyPr/>
        <a:lstStyle/>
        <a:p>
          <a:endParaRPr lang="en-US"/>
        </a:p>
      </dgm:t>
    </dgm:pt>
    <dgm:pt modelId="{A1E22204-5308-4CA6-829D-A5E8FAB55231}">
      <dgm:prSet phldrT="[Text]"/>
      <dgm:spPr/>
      <dgm:t>
        <a:bodyPr/>
        <a:lstStyle/>
        <a:p>
          <a:r>
            <a:rPr lang="en-US" dirty="0"/>
            <a:t>Access to Capital</a:t>
          </a:r>
        </a:p>
      </dgm:t>
    </dgm:pt>
    <dgm:pt modelId="{B71A9A16-B3B3-4C8A-8ACF-D7292820BCD8}" type="parTrans" cxnId="{6F36C421-7CAC-4DA7-A35D-1210BEEF9F6E}">
      <dgm:prSet/>
      <dgm:spPr/>
      <dgm:t>
        <a:bodyPr/>
        <a:lstStyle/>
        <a:p>
          <a:endParaRPr lang="en-US"/>
        </a:p>
      </dgm:t>
    </dgm:pt>
    <dgm:pt modelId="{03522671-8052-4C46-89DC-90B0D587C0F4}" type="sibTrans" cxnId="{6F36C421-7CAC-4DA7-A35D-1210BEEF9F6E}">
      <dgm:prSet/>
      <dgm:spPr/>
      <dgm:t>
        <a:bodyPr/>
        <a:lstStyle/>
        <a:p>
          <a:endParaRPr lang="en-US"/>
        </a:p>
      </dgm:t>
    </dgm:pt>
    <dgm:pt modelId="{2D939975-3670-4FD8-915E-59F56F89E1BC}">
      <dgm:prSet phldrT="[Text]"/>
      <dgm:spPr/>
      <dgm:t>
        <a:bodyPr/>
        <a:lstStyle/>
        <a:p>
          <a:r>
            <a:rPr lang="en-US" dirty="0"/>
            <a:t>Access to Markets</a:t>
          </a:r>
        </a:p>
      </dgm:t>
    </dgm:pt>
    <dgm:pt modelId="{F4483D29-5A2E-44CE-8C7A-65C7D9C05596}" type="parTrans" cxnId="{F5775EBE-DAF6-43F7-9AB5-CF351B17E034}">
      <dgm:prSet/>
      <dgm:spPr/>
      <dgm:t>
        <a:bodyPr/>
        <a:lstStyle/>
        <a:p>
          <a:endParaRPr lang="en-US"/>
        </a:p>
      </dgm:t>
    </dgm:pt>
    <dgm:pt modelId="{126EB92A-11EB-43DD-8620-FFBF9F390C2A}" type="sibTrans" cxnId="{F5775EBE-DAF6-43F7-9AB5-CF351B17E034}">
      <dgm:prSet/>
      <dgm:spPr/>
      <dgm:t>
        <a:bodyPr/>
        <a:lstStyle/>
        <a:p>
          <a:endParaRPr lang="en-US"/>
        </a:p>
      </dgm:t>
    </dgm:pt>
    <dgm:pt modelId="{EE2A1F8E-F263-4AFA-8CDE-E0E79134DCFD}" type="pres">
      <dgm:prSet presAssocID="{EE0D143F-B303-48F9-9F0D-5244895799D2}" presName="linearFlow" presStyleCnt="0">
        <dgm:presLayoutVars>
          <dgm:dir/>
          <dgm:resizeHandles val="exact"/>
        </dgm:presLayoutVars>
      </dgm:prSet>
      <dgm:spPr/>
    </dgm:pt>
    <dgm:pt modelId="{7EDE670B-89A8-4200-AEDF-E2EC8D9A05DB}" type="pres">
      <dgm:prSet presAssocID="{6A452E26-32C2-42C9-9216-D424778AC70B}" presName="composite" presStyleCnt="0"/>
      <dgm:spPr/>
    </dgm:pt>
    <dgm:pt modelId="{6F9AFAA0-7F48-4D25-810B-31023F0F5900}" type="pres">
      <dgm:prSet presAssocID="{6A452E26-32C2-42C9-9216-D424778AC70B}" presName="imgShp"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dgm:spPr>
    </dgm:pt>
    <dgm:pt modelId="{34E2D5BA-5F76-436D-9EF1-05D9EB0E8479}" type="pres">
      <dgm:prSet presAssocID="{6A452E26-32C2-42C9-9216-D424778AC70B}" presName="txShp" presStyleLbl="node1" presStyleIdx="0" presStyleCnt="3">
        <dgm:presLayoutVars>
          <dgm:bulletEnabled val="1"/>
        </dgm:presLayoutVars>
      </dgm:prSet>
      <dgm:spPr/>
    </dgm:pt>
    <dgm:pt modelId="{4601423C-1AFD-4542-A9AF-3080E0454A26}" type="pres">
      <dgm:prSet presAssocID="{3282DE2E-E652-46AB-9723-6632F4D86ECF}" presName="spacing" presStyleCnt="0"/>
      <dgm:spPr/>
    </dgm:pt>
    <dgm:pt modelId="{DB1BC296-5FEF-4CC8-88E7-965B41BBCAB2}" type="pres">
      <dgm:prSet presAssocID="{A1E22204-5308-4CA6-829D-A5E8FAB55231}" presName="composite" presStyleCnt="0"/>
      <dgm:spPr/>
    </dgm:pt>
    <dgm:pt modelId="{966A3155-A186-4DC5-980B-DCF4BAD3546D}" type="pres">
      <dgm:prSet presAssocID="{A1E22204-5308-4CA6-829D-A5E8FAB55231}"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5F628229-6F9D-4D5F-A8B3-47A9DD9B9EB6}" type="pres">
      <dgm:prSet presAssocID="{A1E22204-5308-4CA6-829D-A5E8FAB55231}" presName="txShp" presStyleLbl="node1" presStyleIdx="1" presStyleCnt="3">
        <dgm:presLayoutVars>
          <dgm:bulletEnabled val="1"/>
        </dgm:presLayoutVars>
      </dgm:prSet>
      <dgm:spPr/>
    </dgm:pt>
    <dgm:pt modelId="{6DEF142C-C9AB-4DE0-8BDE-C29BBD8FD67A}" type="pres">
      <dgm:prSet presAssocID="{03522671-8052-4C46-89DC-90B0D587C0F4}" presName="spacing" presStyleCnt="0"/>
      <dgm:spPr/>
    </dgm:pt>
    <dgm:pt modelId="{91422FB5-660E-4E2F-B582-C441FBA33725}" type="pres">
      <dgm:prSet presAssocID="{2D939975-3670-4FD8-915E-59F56F89E1BC}" presName="composite" presStyleCnt="0"/>
      <dgm:spPr/>
    </dgm:pt>
    <dgm:pt modelId="{5026C807-B79C-4EE8-B0F3-613366019705}" type="pres">
      <dgm:prSet presAssocID="{2D939975-3670-4FD8-915E-59F56F89E1BC}"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11A3A346-4267-4AAF-83CB-F68C6A6500FC}" type="pres">
      <dgm:prSet presAssocID="{2D939975-3670-4FD8-915E-59F56F89E1BC}" presName="txShp" presStyleLbl="node1" presStyleIdx="2" presStyleCnt="3">
        <dgm:presLayoutVars>
          <dgm:bulletEnabled val="1"/>
        </dgm:presLayoutVars>
      </dgm:prSet>
      <dgm:spPr/>
    </dgm:pt>
  </dgm:ptLst>
  <dgm:cxnLst>
    <dgm:cxn modelId="{21834111-3633-4B5D-A748-0FFC6C360AF1}" type="presOf" srcId="{2D939975-3670-4FD8-915E-59F56F89E1BC}" destId="{11A3A346-4267-4AAF-83CB-F68C6A6500FC}" srcOrd="0" destOrd="0" presId="urn:microsoft.com/office/officeart/2005/8/layout/vList3"/>
    <dgm:cxn modelId="{C933CB1D-31A5-4F38-853D-4F7B31673B5C}" type="presOf" srcId="{6A452E26-32C2-42C9-9216-D424778AC70B}" destId="{34E2D5BA-5F76-436D-9EF1-05D9EB0E8479}" srcOrd="0" destOrd="0" presId="urn:microsoft.com/office/officeart/2005/8/layout/vList3"/>
    <dgm:cxn modelId="{29EE941E-DA4B-47C6-83CC-1AE6000FA8EB}" srcId="{EE0D143F-B303-48F9-9F0D-5244895799D2}" destId="{6A452E26-32C2-42C9-9216-D424778AC70B}" srcOrd="0" destOrd="0" parTransId="{E9274676-5FFC-4E6B-8200-9104C1A95B79}" sibTransId="{3282DE2E-E652-46AB-9723-6632F4D86ECF}"/>
    <dgm:cxn modelId="{6F36C421-7CAC-4DA7-A35D-1210BEEF9F6E}" srcId="{EE0D143F-B303-48F9-9F0D-5244895799D2}" destId="{A1E22204-5308-4CA6-829D-A5E8FAB55231}" srcOrd="1" destOrd="0" parTransId="{B71A9A16-B3B3-4C8A-8ACF-D7292820BCD8}" sibTransId="{03522671-8052-4C46-89DC-90B0D587C0F4}"/>
    <dgm:cxn modelId="{221B919B-F46E-4EEB-97B7-3F9472B61F67}" type="presOf" srcId="{EE0D143F-B303-48F9-9F0D-5244895799D2}" destId="{EE2A1F8E-F263-4AFA-8CDE-E0E79134DCFD}" srcOrd="0" destOrd="0" presId="urn:microsoft.com/office/officeart/2005/8/layout/vList3"/>
    <dgm:cxn modelId="{F5775EBE-DAF6-43F7-9AB5-CF351B17E034}" srcId="{EE0D143F-B303-48F9-9F0D-5244895799D2}" destId="{2D939975-3670-4FD8-915E-59F56F89E1BC}" srcOrd="2" destOrd="0" parTransId="{F4483D29-5A2E-44CE-8C7A-65C7D9C05596}" sibTransId="{126EB92A-11EB-43DD-8620-FFBF9F390C2A}"/>
    <dgm:cxn modelId="{4A44CDF3-6715-49DE-883C-53957E3025CF}" type="presOf" srcId="{A1E22204-5308-4CA6-829D-A5E8FAB55231}" destId="{5F628229-6F9D-4D5F-A8B3-47A9DD9B9EB6}" srcOrd="0" destOrd="0" presId="urn:microsoft.com/office/officeart/2005/8/layout/vList3"/>
    <dgm:cxn modelId="{2DC89815-976E-4338-9DCC-B88A5B588A45}" type="presParOf" srcId="{EE2A1F8E-F263-4AFA-8CDE-E0E79134DCFD}" destId="{7EDE670B-89A8-4200-AEDF-E2EC8D9A05DB}" srcOrd="0" destOrd="0" presId="urn:microsoft.com/office/officeart/2005/8/layout/vList3"/>
    <dgm:cxn modelId="{361AFFB1-0159-471A-B941-1C3FCE4CA58C}" type="presParOf" srcId="{7EDE670B-89A8-4200-AEDF-E2EC8D9A05DB}" destId="{6F9AFAA0-7F48-4D25-810B-31023F0F5900}" srcOrd="0" destOrd="0" presId="urn:microsoft.com/office/officeart/2005/8/layout/vList3"/>
    <dgm:cxn modelId="{D00FFC71-430F-46FE-8A86-67626BB95146}" type="presParOf" srcId="{7EDE670B-89A8-4200-AEDF-E2EC8D9A05DB}" destId="{34E2D5BA-5F76-436D-9EF1-05D9EB0E8479}" srcOrd="1" destOrd="0" presId="urn:microsoft.com/office/officeart/2005/8/layout/vList3"/>
    <dgm:cxn modelId="{E699BAAD-A180-4A34-8EB4-44EE08E64741}" type="presParOf" srcId="{EE2A1F8E-F263-4AFA-8CDE-E0E79134DCFD}" destId="{4601423C-1AFD-4542-A9AF-3080E0454A26}" srcOrd="1" destOrd="0" presId="urn:microsoft.com/office/officeart/2005/8/layout/vList3"/>
    <dgm:cxn modelId="{640CC58D-12EF-47CC-B037-66F44C75F48B}" type="presParOf" srcId="{EE2A1F8E-F263-4AFA-8CDE-E0E79134DCFD}" destId="{DB1BC296-5FEF-4CC8-88E7-965B41BBCAB2}" srcOrd="2" destOrd="0" presId="urn:microsoft.com/office/officeart/2005/8/layout/vList3"/>
    <dgm:cxn modelId="{35EC7EA7-7E7A-4F08-BB5D-E422616D2282}" type="presParOf" srcId="{DB1BC296-5FEF-4CC8-88E7-965B41BBCAB2}" destId="{966A3155-A186-4DC5-980B-DCF4BAD3546D}" srcOrd="0" destOrd="0" presId="urn:microsoft.com/office/officeart/2005/8/layout/vList3"/>
    <dgm:cxn modelId="{14417A89-D67D-4702-B94D-AD3BCFCF8B90}" type="presParOf" srcId="{DB1BC296-5FEF-4CC8-88E7-965B41BBCAB2}" destId="{5F628229-6F9D-4D5F-A8B3-47A9DD9B9EB6}" srcOrd="1" destOrd="0" presId="urn:microsoft.com/office/officeart/2005/8/layout/vList3"/>
    <dgm:cxn modelId="{C065E7CA-4386-46AB-8203-2E4FF5313536}" type="presParOf" srcId="{EE2A1F8E-F263-4AFA-8CDE-E0E79134DCFD}" destId="{6DEF142C-C9AB-4DE0-8BDE-C29BBD8FD67A}" srcOrd="3" destOrd="0" presId="urn:microsoft.com/office/officeart/2005/8/layout/vList3"/>
    <dgm:cxn modelId="{B18775EB-BA73-4FC9-AF54-C98CC3255D41}" type="presParOf" srcId="{EE2A1F8E-F263-4AFA-8CDE-E0E79134DCFD}" destId="{91422FB5-660E-4E2F-B582-C441FBA33725}" srcOrd="4" destOrd="0" presId="urn:microsoft.com/office/officeart/2005/8/layout/vList3"/>
    <dgm:cxn modelId="{AFD74D66-1D28-488B-A9F8-688A1D3DD0EB}" type="presParOf" srcId="{91422FB5-660E-4E2F-B582-C441FBA33725}" destId="{5026C807-B79C-4EE8-B0F3-613366019705}" srcOrd="0" destOrd="0" presId="urn:microsoft.com/office/officeart/2005/8/layout/vList3"/>
    <dgm:cxn modelId="{FDAD2371-ED5D-42E4-845E-1EBBB543D8DF}" type="presParOf" srcId="{91422FB5-660E-4E2F-B582-C441FBA33725}" destId="{11A3A346-4267-4AAF-83CB-F68C6A6500F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2D5BA-5F76-436D-9EF1-05D9EB0E8479}">
      <dsp:nvSpPr>
        <dsp:cNvPr id="0" name=""/>
        <dsp:cNvSpPr/>
      </dsp:nvSpPr>
      <dsp:spPr>
        <a:xfrm rot="10800000">
          <a:off x="1292143" y="2205"/>
          <a:ext cx="4102400" cy="10353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552"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 Skills &amp; Relationships</a:t>
          </a:r>
        </a:p>
      </dsp:txBody>
      <dsp:txXfrm rot="10800000">
        <a:off x="1550975" y="2205"/>
        <a:ext cx="3843568" cy="1035329"/>
      </dsp:txXfrm>
    </dsp:sp>
    <dsp:sp modelId="{6F9AFAA0-7F48-4D25-810B-31023F0F5900}">
      <dsp:nvSpPr>
        <dsp:cNvPr id="0" name=""/>
        <dsp:cNvSpPr/>
      </dsp:nvSpPr>
      <dsp:spPr>
        <a:xfrm>
          <a:off x="774479" y="2205"/>
          <a:ext cx="1035329" cy="1035329"/>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628229-6F9D-4D5F-A8B3-47A9DD9B9EB6}">
      <dsp:nvSpPr>
        <dsp:cNvPr id="0" name=""/>
        <dsp:cNvSpPr/>
      </dsp:nvSpPr>
      <dsp:spPr>
        <a:xfrm rot="10800000">
          <a:off x="1292143" y="1346589"/>
          <a:ext cx="4102400" cy="10353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552"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Access to Capital</a:t>
          </a:r>
        </a:p>
      </dsp:txBody>
      <dsp:txXfrm rot="10800000">
        <a:off x="1550975" y="1346589"/>
        <a:ext cx="3843568" cy="1035329"/>
      </dsp:txXfrm>
    </dsp:sp>
    <dsp:sp modelId="{966A3155-A186-4DC5-980B-DCF4BAD3546D}">
      <dsp:nvSpPr>
        <dsp:cNvPr id="0" name=""/>
        <dsp:cNvSpPr/>
      </dsp:nvSpPr>
      <dsp:spPr>
        <a:xfrm>
          <a:off x="774479" y="1346589"/>
          <a:ext cx="1035329" cy="103532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A3A346-4267-4AAF-83CB-F68C6A6500FC}">
      <dsp:nvSpPr>
        <dsp:cNvPr id="0" name=""/>
        <dsp:cNvSpPr/>
      </dsp:nvSpPr>
      <dsp:spPr>
        <a:xfrm rot="10800000">
          <a:off x="1292143" y="2690972"/>
          <a:ext cx="4102400" cy="10353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552"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Access to Markets</a:t>
          </a:r>
        </a:p>
      </dsp:txBody>
      <dsp:txXfrm rot="10800000">
        <a:off x="1550975" y="2690972"/>
        <a:ext cx="3843568" cy="1035329"/>
      </dsp:txXfrm>
    </dsp:sp>
    <dsp:sp modelId="{5026C807-B79C-4EE8-B0F3-613366019705}">
      <dsp:nvSpPr>
        <dsp:cNvPr id="0" name=""/>
        <dsp:cNvSpPr/>
      </dsp:nvSpPr>
      <dsp:spPr>
        <a:xfrm>
          <a:off x="774479" y="2690972"/>
          <a:ext cx="1035329" cy="103532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0.00845</cdr:x>
      <cdr:y>0.03234</cdr:y>
    </cdr:from>
    <cdr:to>
      <cdr:x>0.11392</cdr:x>
      <cdr:y>0.17765</cdr:y>
    </cdr:to>
    <cdr:sp macro="" textlink="">
      <cdr:nvSpPr>
        <cdr:cNvPr id="2" name="TextBox 1">
          <a:extLst xmlns:a="http://schemas.openxmlformats.org/drawingml/2006/main">
            <a:ext uri="{FF2B5EF4-FFF2-40B4-BE49-F238E27FC236}">
              <a16:creationId xmlns:a16="http://schemas.microsoft.com/office/drawing/2014/main" id="{EBA04648-C005-44BB-94C6-139DEC58AB36}"/>
            </a:ext>
          </a:extLst>
        </cdr:cNvPr>
        <cdr:cNvSpPr txBox="1"/>
      </cdr:nvSpPr>
      <cdr:spPr>
        <a:xfrm xmlns:a="http://schemas.openxmlformats.org/drawingml/2006/main">
          <a:off x="73269" y="2035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b="1" dirty="0"/>
        </a:p>
      </cdr:txBody>
    </cdr:sp>
  </cdr:relSizeAnchor>
  <cdr:relSizeAnchor xmlns:cdr="http://schemas.openxmlformats.org/drawingml/2006/chartDrawing">
    <cdr:from>
      <cdr:x>0.01337</cdr:x>
      <cdr:y>0.9599</cdr:y>
    </cdr:from>
    <cdr:to>
      <cdr:x>0.11884</cdr:x>
      <cdr:y>1</cdr:y>
    </cdr:to>
    <cdr:sp macro="" textlink="">
      <cdr:nvSpPr>
        <cdr:cNvPr id="3" name="TextBox 1">
          <a:extLst xmlns:a="http://schemas.openxmlformats.org/drawingml/2006/main">
            <a:ext uri="{FF2B5EF4-FFF2-40B4-BE49-F238E27FC236}">
              <a16:creationId xmlns:a16="http://schemas.microsoft.com/office/drawing/2014/main" id="{94B392BE-2E6B-4E23-8270-4028D7B8A7E3}"/>
            </a:ext>
          </a:extLst>
        </cdr:cNvPr>
        <cdr:cNvSpPr txBox="1"/>
      </cdr:nvSpPr>
      <cdr:spPr>
        <a:xfrm xmlns:a="http://schemas.openxmlformats.org/drawingml/2006/main">
          <a:off x="115927" y="6040641"/>
          <a:ext cx="914400" cy="2523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r>
            <a:rPr lang="en-US" sz="1200" b="0" dirty="0">
              <a:latin typeface="+mn-lt"/>
              <a:ea typeface="+mn-ea"/>
              <a:cs typeface="+mn-cs"/>
            </a:rPr>
            <a:t>Source: US Census, Business Formation Statistics </a:t>
          </a:r>
        </a:p>
      </cdr:txBody>
    </cdr:sp>
  </cdr:relSizeAnchor>
  <cdr:relSizeAnchor xmlns:cdr="http://schemas.openxmlformats.org/drawingml/2006/chartDrawing">
    <cdr:from>
      <cdr:x>0.89454</cdr:x>
      <cdr:y>0.49323</cdr:y>
    </cdr:from>
    <cdr:to>
      <cdr:x>1</cdr:x>
      <cdr:y>0.63854</cdr:y>
    </cdr:to>
    <cdr:sp macro="" textlink="">
      <cdr:nvSpPr>
        <cdr:cNvPr id="18" name="TextBox 1">
          <a:extLst xmlns:a="http://schemas.openxmlformats.org/drawingml/2006/main">
            <a:ext uri="{FF2B5EF4-FFF2-40B4-BE49-F238E27FC236}">
              <a16:creationId xmlns:a16="http://schemas.microsoft.com/office/drawing/2014/main" id="{EFFADF18-65FE-439C-9DA6-CFF617EC98D8}"/>
            </a:ext>
          </a:extLst>
        </cdr:cNvPr>
        <cdr:cNvSpPr txBox="1"/>
      </cdr:nvSpPr>
      <cdr:spPr>
        <a:xfrm xmlns:a="http://schemas.openxmlformats.org/drawingml/2006/main">
          <a:off x="7755792" y="3103929"/>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t>-47%</a:t>
          </a:r>
        </a:p>
      </cdr:txBody>
    </cdr:sp>
  </cdr:relSizeAnchor>
</c:userShapes>
</file>

<file path=ppt/drawings/drawing2.xml><?xml version="1.0" encoding="utf-8"?>
<c:userShapes xmlns:c="http://schemas.openxmlformats.org/drawingml/2006/chart">
  <cdr:relSizeAnchor xmlns:cdr="http://schemas.openxmlformats.org/drawingml/2006/chartDrawing">
    <cdr:from>
      <cdr:x>0.63991</cdr:x>
      <cdr:y>0.16466</cdr:y>
    </cdr:from>
    <cdr:to>
      <cdr:x>0.63991</cdr:x>
      <cdr:y>0.52955</cdr:y>
    </cdr:to>
    <cdr:cxnSp macro="">
      <cdr:nvCxnSpPr>
        <cdr:cNvPr id="3" name="Straight Connector 2">
          <a:extLst xmlns:a="http://schemas.openxmlformats.org/drawingml/2006/main">
            <a:ext uri="{FF2B5EF4-FFF2-40B4-BE49-F238E27FC236}">
              <a16:creationId xmlns:a16="http://schemas.microsoft.com/office/drawing/2014/main" id="{07EE2A27-1CA6-4047-ABD9-B033EB9BDA21}"/>
            </a:ext>
          </a:extLst>
        </cdr:cNvPr>
        <cdr:cNvCxnSpPr/>
      </cdr:nvCxnSpPr>
      <cdr:spPr>
        <a:xfrm xmlns:a="http://schemas.openxmlformats.org/drawingml/2006/main" flipV="1">
          <a:off x="6652333" y="911225"/>
          <a:ext cx="0" cy="201930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17E4B555-F885-40D2-887A-2D57BBAB4F7F}" type="datetimeFigureOut">
              <a:rPr lang="en-US" smtClean="0"/>
              <a:t>3/29/2021</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178A5059-50DC-4445-836F-9FCF3DE4E05D}" type="slidenum">
              <a:rPr lang="en-US" smtClean="0"/>
              <a:t>‹#›</a:t>
            </a:fld>
            <a:endParaRPr lang="en-US"/>
          </a:p>
        </p:txBody>
      </p:sp>
    </p:spTree>
    <p:extLst>
      <p:ext uri="{BB962C8B-B14F-4D97-AF65-F5344CB8AC3E}">
        <p14:creationId xmlns:p14="http://schemas.microsoft.com/office/powerpoint/2010/main" val="93704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realize I’m laying out the plan, without talking about the challenges that entrepreneurs of color face. The report unpacks the research, but I think it’s better today to let the panel speak from experience. </a:t>
            </a:r>
          </a:p>
        </p:txBody>
      </p:sp>
      <p:sp>
        <p:nvSpPr>
          <p:cNvPr id="4" name="Slide Number Placeholder 3"/>
          <p:cNvSpPr>
            <a:spLocks noGrp="1"/>
          </p:cNvSpPr>
          <p:nvPr>
            <p:ph type="sldNum" sz="quarter" idx="5"/>
          </p:nvPr>
        </p:nvSpPr>
        <p:spPr/>
        <p:txBody>
          <a:bodyPr/>
          <a:lstStyle/>
          <a:p>
            <a:fld id="{178A5059-50DC-4445-836F-9FCF3DE4E05D}" type="slidenum">
              <a:rPr lang="en-US" smtClean="0"/>
              <a:t>13</a:t>
            </a:fld>
            <a:endParaRPr lang="en-US"/>
          </a:p>
        </p:txBody>
      </p:sp>
    </p:spTree>
    <p:extLst>
      <p:ext uri="{BB962C8B-B14F-4D97-AF65-F5344CB8AC3E}">
        <p14:creationId xmlns:p14="http://schemas.microsoft.com/office/powerpoint/2010/main" val="193327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8C1B-9D6E-4C88-A9EA-0291E4D28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B2064D-6636-43B3-8F2A-5F808CF019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FC52E6-FE62-41D9-8A96-C0FAB01BCD36}"/>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5" name="Footer Placeholder 4">
            <a:extLst>
              <a:ext uri="{FF2B5EF4-FFF2-40B4-BE49-F238E27FC236}">
                <a16:creationId xmlns:a16="http://schemas.microsoft.com/office/drawing/2014/main" id="{998DED89-0C69-4061-97E8-64B22FD2B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E9232-5FC7-40C0-A51B-33B043003CAB}"/>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95743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0904-877D-42EA-A3C9-BF47307F22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5F10CA-CB2B-4E7E-BF42-F5451F010B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416A1-9744-4C8C-BF18-4E4FB29A0C6D}"/>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5" name="Footer Placeholder 4">
            <a:extLst>
              <a:ext uri="{FF2B5EF4-FFF2-40B4-BE49-F238E27FC236}">
                <a16:creationId xmlns:a16="http://schemas.microsoft.com/office/drawing/2014/main" id="{29D201B4-318A-4190-8B9A-4DA9BC405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26CB2-A193-40A5-AB5E-D1A10E58D8C3}"/>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421136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B63CF-FF28-4867-84E2-0FF7E05B11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FDDC1F-76D0-4FC1-BB61-3C57DEF8DD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C0A2E-ABC8-419D-AD9A-75D92E8AD025}"/>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5" name="Footer Placeholder 4">
            <a:extLst>
              <a:ext uri="{FF2B5EF4-FFF2-40B4-BE49-F238E27FC236}">
                <a16:creationId xmlns:a16="http://schemas.microsoft.com/office/drawing/2014/main" id="{90768305-6727-4C44-BC16-A5CC3CEED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4AB3E-E6B2-43D9-8073-C2A54E1B6A55}"/>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272482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ABC07-FE76-4FE3-80AD-296910B365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B71E23-A471-4B28-A588-9AA630E651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8A6CA-0E59-4904-80A1-C3999E0A8228}"/>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5" name="Footer Placeholder 4">
            <a:extLst>
              <a:ext uri="{FF2B5EF4-FFF2-40B4-BE49-F238E27FC236}">
                <a16:creationId xmlns:a16="http://schemas.microsoft.com/office/drawing/2014/main" id="{62022CB3-3CEF-4D05-A823-A6872CEDB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B89C7-99DA-4A31-A414-C17E3C411308}"/>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184228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5F4F-7749-4A28-958F-2EA876972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A29162-68FB-482F-83FD-831CED7D27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703061-E795-4D42-9036-A685223E17B2}"/>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5" name="Footer Placeholder 4">
            <a:extLst>
              <a:ext uri="{FF2B5EF4-FFF2-40B4-BE49-F238E27FC236}">
                <a16:creationId xmlns:a16="http://schemas.microsoft.com/office/drawing/2014/main" id="{20C5EE4A-4DD1-40BF-AC82-BADC25FE3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99580-7605-4F1A-9A57-E6AF13FA0A1D}"/>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245851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410E-1390-49B7-8B0D-D42B0ABFA5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FCD1E-FAB6-48AF-92DA-17C16D93BE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6376-E9F9-4F36-A6B5-10F94D09F0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F8618E-1418-422B-BB06-71E8D1CA85FC}"/>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6" name="Footer Placeholder 5">
            <a:extLst>
              <a:ext uri="{FF2B5EF4-FFF2-40B4-BE49-F238E27FC236}">
                <a16:creationId xmlns:a16="http://schemas.microsoft.com/office/drawing/2014/main" id="{9BF87912-C767-4B64-86C0-0F2A6A478D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BBA9E3-0033-4B9D-B59D-92FC423F9656}"/>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397510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0238-E2A4-46B2-89B1-B4F3A5BADC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C26D3C-1AF4-4BF0-B679-5FAA510A0B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F55AA3-6A16-45E3-AA8A-65DCD5E83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EDF00-8638-4843-9B79-6FCF51AB75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4BB88-4197-49D1-AC29-37D84ED106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FD6A83-D9E6-4E15-BB31-6F1D4CB671F4}"/>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8" name="Footer Placeholder 7">
            <a:extLst>
              <a:ext uri="{FF2B5EF4-FFF2-40B4-BE49-F238E27FC236}">
                <a16:creationId xmlns:a16="http://schemas.microsoft.com/office/drawing/2014/main" id="{62F6828C-A606-4EC0-A46F-095D8DCE3C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82ED9A-68AE-4732-9C3F-AD1903DDCF45}"/>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385114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513D-D558-4BF5-9AFB-8EC718021D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46705C-29F9-40BB-95B8-2231C47D5964}"/>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4" name="Footer Placeholder 3">
            <a:extLst>
              <a:ext uri="{FF2B5EF4-FFF2-40B4-BE49-F238E27FC236}">
                <a16:creationId xmlns:a16="http://schemas.microsoft.com/office/drawing/2014/main" id="{20783706-D967-404B-89E8-5C46E8985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92D482-0013-4E38-86C7-A112F8CE06EC}"/>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106734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708ED-3122-44DD-97F9-9A0BAECEFCCA}"/>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3" name="Footer Placeholder 2">
            <a:extLst>
              <a:ext uri="{FF2B5EF4-FFF2-40B4-BE49-F238E27FC236}">
                <a16:creationId xmlns:a16="http://schemas.microsoft.com/office/drawing/2014/main" id="{2EFE2BC9-408A-47D2-AF66-AE4D26CCDE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62A3EE-F863-4232-AC30-7C139896250E}"/>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3437791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D727-7CF5-4D7A-BC6A-F003894DD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9EBDA0-C3FB-4A43-B28E-D69775E5E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1E1C74-1DF8-4D2A-A8FA-3CDBDF729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120166-4E78-453A-B508-F30E18C3342C}"/>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6" name="Footer Placeholder 5">
            <a:extLst>
              <a:ext uri="{FF2B5EF4-FFF2-40B4-BE49-F238E27FC236}">
                <a16:creationId xmlns:a16="http://schemas.microsoft.com/office/drawing/2014/main" id="{018B242A-85A1-4C92-A154-B3FD495F62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E5176D-2250-4AD9-93C8-2949519F2A2A}"/>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187803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22A3-6FA2-4EA9-8D71-A84CDB82A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3B8893-85DE-4F78-9D9C-5DA2FCAB85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266688-5CE5-44EC-B0E0-25219AA0A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FA98E5-9BB2-4327-8856-76586FAE954A}"/>
              </a:ext>
            </a:extLst>
          </p:cNvPr>
          <p:cNvSpPr>
            <a:spLocks noGrp="1"/>
          </p:cNvSpPr>
          <p:nvPr>
            <p:ph type="dt" sz="half" idx="10"/>
          </p:nvPr>
        </p:nvSpPr>
        <p:spPr/>
        <p:txBody>
          <a:bodyPr/>
          <a:lstStyle/>
          <a:p>
            <a:fld id="{075DBFFC-C047-4782-AE6D-C4540EA996FB}" type="datetimeFigureOut">
              <a:rPr lang="en-US" smtClean="0"/>
              <a:t>3/22/2021</a:t>
            </a:fld>
            <a:endParaRPr lang="en-US"/>
          </a:p>
        </p:txBody>
      </p:sp>
      <p:sp>
        <p:nvSpPr>
          <p:cNvPr id="6" name="Footer Placeholder 5">
            <a:extLst>
              <a:ext uri="{FF2B5EF4-FFF2-40B4-BE49-F238E27FC236}">
                <a16:creationId xmlns:a16="http://schemas.microsoft.com/office/drawing/2014/main" id="{77D636F5-C641-4902-82EC-4836A01B7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774EE-A75C-4688-BEF0-2C6E3B061D3E}"/>
              </a:ext>
            </a:extLst>
          </p:cNvPr>
          <p:cNvSpPr>
            <a:spLocks noGrp="1"/>
          </p:cNvSpPr>
          <p:nvPr>
            <p:ph type="sldNum" sz="quarter" idx="12"/>
          </p:nvPr>
        </p:nvSpPr>
        <p:spPr/>
        <p:txBody>
          <a:bodyPr/>
          <a:lstStyle/>
          <a:p>
            <a:fld id="{70B1EA3C-E851-4E3B-BF73-806B62637C6F}" type="slidenum">
              <a:rPr lang="en-US" smtClean="0"/>
              <a:t>‹#›</a:t>
            </a:fld>
            <a:endParaRPr lang="en-US"/>
          </a:p>
        </p:txBody>
      </p:sp>
    </p:spTree>
    <p:extLst>
      <p:ext uri="{BB962C8B-B14F-4D97-AF65-F5344CB8AC3E}">
        <p14:creationId xmlns:p14="http://schemas.microsoft.com/office/powerpoint/2010/main" val="394614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0128D-30FF-4C50-A0CE-90E644788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374799-AC85-4898-83C3-5F10A3E8C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AB02D-1F1D-4769-A7FF-82888964C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DBFFC-C047-4782-AE6D-C4540EA996FB}" type="datetimeFigureOut">
              <a:rPr lang="en-US" smtClean="0"/>
              <a:t>3/22/2021</a:t>
            </a:fld>
            <a:endParaRPr lang="en-US"/>
          </a:p>
        </p:txBody>
      </p:sp>
      <p:sp>
        <p:nvSpPr>
          <p:cNvPr id="5" name="Footer Placeholder 4">
            <a:extLst>
              <a:ext uri="{FF2B5EF4-FFF2-40B4-BE49-F238E27FC236}">
                <a16:creationId xmlns:a16="http://schemas.microsoft.com/office/drawing/2014/main" id="{3D9CF231-5C64-452F-B52F-6AE97AA690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4F9C3A-3144-43B5-B7E9-E02A254F1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1EA3C-E851-4E3B-BF73-806B62637C6F}" type="slidenum">
              <a:rPr lang="en-US" smtClean="0"/>
              <a:t>‹#›</a:t>
            </a:fld>
            <a:endParaRPr lang="en-US"/>
          </a:p>
        </p:txBody>
      </p:sp>
    </p:spTree>
    <p:extLst>
      <p:ext uri="{BB962C8B-B14F-4D97-AF65-F5344CB8AC3E}">
        <p14:creationId xmlns:p14="http://schemas.microsoft.com/office/powerpoint/2010/main" val="195179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D2E301-26ED-4A70-BF29-D8B91578ECFB}"/>
              </a:ext>
            </a:extLst>
          </p:cNvPr>
          <p:cNvSpPr txBox="1"/>
          <p:nvPr/>
        </p:nvSpPr>
        <p:spPr>
          <a:xfrm>
            <a:off x="16558" y="912026"/>
            <a:ext cx="12192000" cy="1015663"/>
          </a:xfrm>
          <a:prstGeom prst="rect">
            <a:avLst/>
          </a:prstGeom>
          <a:noFill/>
        </p:spPr>
        <p:txBody>
          <a:bodyPr wrap="square">
            <a:spAutoFit/>
          </a:bodyPr>
          <a:lstStyle/>
          <a:p>
            <a:pPr algn="ctr"/>
            <a:r>
              <a:rPr lang="en-US" sz="3000" b="1" dirty="0">
                <a:solidFill>
                  <a:srgbClr val="002060"/>
                </a:solidFill>
                <a:effectLst/>
                <a:latin typeface="canada-type-gibson"/>
              </a:rPr>
              <a:t>Unleashing the Potential of Entrepreneurs of Color in Massachusetts</a:t>
            </a:r>
          </a:p>
          <a:p>
            <a:pPr algn="ctr"/>
            <a:r>
              <a:rPr lang="en-US" sz="3000" b="0" i="0" dirty="0">
                <a:solidFill>
                  <a:srgbClr val="002060"/>
                </a:solidFill>
                <a:effectLst/>
                <a:latin typeface="merriweather"/>
              </a:rPr>
              <a:t>A Blueprint for Economic Growth and Equitable Recovery</a:t>
            </a:r>
          </a:p>
        </p:txBody>
      </p:sp>
      <p:pic>
        <p:nvPicPr>
          <p:cNvPr id="6" name="Picture 2" descr="Home - MassINC">
            <a:extLst>
              <a:ext uri="{FF2B5EF4-FFF2-40B4-BE49-F238E27FC236}">
                <a16:creationId xmlns:a16="http://schemas.microsoft.com/office/drawing/2014/main" id="{059BD6A0-CCFD-4F66-B3F0-5DBC714AED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918" y="6218854"/>
            <a:ext cx="2103586" cy="3917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07C49F-C9F4-4461-A21B-4B8FFEFD255D}"/>
              </a:ext>
            </a:extLst>
          </p:cNvPr>
          <p:cNvSpPr txBox="1"/>
          <p:nvPr/>
        </p:nvSpPr>
        <p:spPr>
          <a:xfrm>
            <a:off x="9725990" y="6091558"/>
            <a:ext cx="2364302" cy="646331"/>
          </a:xfrm>
          <a:prstGeom prst="rect">
            <a:avLst/>
          </a:prstGeom>
          <a:noFill/>
        </p:spPr>
        <p:txBody>
          <a:bodyPr wrap="none" rtlCol="0">
            <a:spAutoFit/>
          </a:bodyPr>
          <a:lstStyle/>
          <a:p>
            <a:pPr algn="r"/>
            <a:r>
              <a:rPr lang="en-US" dirty="0">
                <a:solidFill>
                  <a:schemeClr val="tx1">
                    <a:lumMod val="85000"/>
                    <a:lumOff val="15000"/>
                  </a:schemeClr>
                </a:solidFill>
                <a:latin typeface="merriweather"/>
              </a:rPr>
              <a:t>The Boston Foundation</a:t>
            </a:r>
          </a:p>
          <a:p>
            <a:pPr algn="r"/>
            <a:r>
              <a:rPr lang="en-US" dirty="0">
                <a:solidFill>
                  <a:schemeClr val="tx1">
                    <a:lumMod val="85000"/>
                    <a:lumOff val="15000"/>
                  </a:schemeClr>
                </a:solidFill>
                <a:latin typeface="merriweather"/>
              </a:rPr>
              <a:t>March 30, 2021</a:t>
            </a:r>
          </a:p>
        </p:txBody>
      </p:sp>
      <p:grpSp>
        <p:nvGrpSpPr>
          <p:cNvPr id="16" name="Group 15">
            <a:extLst>
              <a:ext uri="{FF2B5EF4-FFF2-40B4-BE49-F238E27FC236}">
                <a16:creationId xmlns:a16="http://schemas.microsoft.com/office/drawing/2014/main" id="{2D38F531-89BA-4AC3-BAD0-2A03C57A9DF6}"/>
              </a:ext>
            </a:extLst>
          </p:cNvPr>
          <p:cNvGrpSpPr/>
          <p:nvPr/>
        </p:nvGrpSpPr>
        <p:grpSpPr>
          <a:xfrm>
            <a:off x="4275839" y="2219126"/>
            <a:ext cx="3673439" cy="2990291"/>
            <a:chOff x="3662583" y="1863526"/>
            <a:chExt cx="3673439" cy="2990291"/>
          </a:xfrm>
        </p:grpSpPr>
        <p:pic>
          <p:nvPicPr>
            <p:cNvPr id="9" name="Picture 8">
              <a:extLst>
                <a:ext uri="{FF2B5EF4-FFF2-40B4-BE49-F238E27FC236}">
                  <a16:creationId xmlns:a16="http://schemas.microsoft.com/office/drawing/2014/main" id="{38BCE776-C72C-4A5E-A7BA-1006334CBA44}"/>
                </a:ext>
              </a:extLst>
            </p:cNvPr>
            <p:cNvPicPr>
              <a:picLocks noChangeAspect="1"/>
            </p:cNvPicPr>
            <p:nvPr/>
          </p:nvPicPr>
          <p:blipFill rotWithShape="1">
            <a:blip r:embed="rId3"/>
            <a:srcRect l="31545" t="16205" r="36027" b="44072"/>
            <a:stretch/>
          </p:blipFill>
          <p:spPr>
            <a:xfrm>
              <a:off x="3662583" y="1863526"/>
              <a:ext cx="1898248" cy="1307940"/>
            </a:xfrm>
            <a:prstGeom prst="rect">
              <a:avLst/>
            </a:prstGeom>
          </p:spPr>
        </p:pic>
        <p:pic>
          <p:nvPicPr>
            <p:cNvPr id="11" name="Picture 10">
              <a:extLst>
                <a:ext uri="{FF2B5EF4-FFF2-40B4-BE49-F238E27FC236}">
                  <a16:creationId xmlns:a16="http://schemas.microsoft.com/office/drawing/2014/main" id="{7D78C2F2-A87D-41B4-9D62-B8D00105E60E}"/>
                </a:ext>
              </a:extLst>
            </p:cNvPr>
            <p:cNvPicPr>
              <a:picLocks noChangeAspect="1"/>
            </p:cNvPicPr>
            <p:nvPr/>
          </p:nvPicPr>
          <p:blipFill rotWithShape="1">
            <a:blip r:embed="rId4"/>
            <a:srcRect r="31311"/>
            <a:stretch/>
          </p:blipFill>
          <p:spPr>
            <a:xfrm>
              <a:off x="5586913" y="1863527"/>
              <a:ext cx="1749109" cy="1307940"/>
            </a:xfrm>
            <a:prstGeom prst="rect">
              <a:avLst/>
            </a:prstGeom>
          </p:spPr>
        </p:pic>
        <p:pic>
          <p:nvPicPr>
            <p:cNvPr id="13" name="Picture 12">
              <a:extLst>
                <a:ext uri="{FF2B5EF4-FFF2-40B4-BE49-F238E27FC236}">
                  <a16:creationId xmlns:a16="http://schemas.microsoft.com/office/drawing/2014/main" id="{EC3683AE-F3EA-47CC-94A1-429BC6DC6D57}"/>
                </a:ext>
              </a:extLst>
            </p:cNvPr>
            <p:cNvPicPr>
              <a:picLocks noChangeAspect="1"/>
            </p:cNvPicPr>
            <p:nvPr/>
          </p:nvPicPr>
          <p:blipFill>
            <a:blip r:embed="rId5"/>
            <a:stretch>
              <a:fillRect/>
            </a:stretch>
          </p:blipFill>
          <p:spPr>
            <a:xfrm>
              <a:off x="3679141" y="3193691"/>
              <a:ext cx="1881690" cy="1660126"/>
            </a:xfrm>
            <a:prstGeom prst="rect">
              <a:avLst/>
            </a:prstGeom>
          </p:spPr>
        </p:pic>
        <p:pic>
          <p:nvPicPr>
            <p:cNvPr id="15" name="Picture 14">
              <a:extLst>
                <a:ext uri="{FF2B5EF4-FFF2-40B4-BE49-F238E27FC236}">
                  <a16:creationId xmlns:a16="http://schemas.microsoft.com/office/drawing/2014/main" id="{54F1805B-B58B-4189-AA21-DC18ADC097E5}"/>
                </a:ext>
              </a:extLst>
            </p:cNvPr>
            <p:cNvPicPr>
              <a:picLocks noChangeAspect="1"/>
            </p:cNvPicPr>
            <p:nvPr/>
          </p:nvPicPr>
          <p:blipFill rotWithShape="1">
            <a:blip r:embed="rId6"/>
            <a:srcRect b="25492"/>
            <a:stretch/>
          </p:blipFill>
          <p:spPr>
            <a:xfrm>
              <a:off x="5586913" y="3193691"/>
              <a:ext cx="1749109" cy="1660126"/>
            </a:xfrm>
            <a:prstGeom prst="rect">
              <a:avLst/>
            </a:prstGeom>
          </p:spPr>
        </p:pic>
      </p:grpSp>
    </p:spTree>
    <p:extLst>
      <p:ext uri="{BB962C8B-B14F-4D97-AF65-F5344CB8AC3E}">
        <p14:creationId xmlns:p14="http://schemas.microsoft.com/office/powerpoint/2010/main" val="13325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CA508-6120-4489-A5F0-152387F9D662}"/>
              </a:ext>
            </a:extLst>
          </p:cNvPr>
          <p:cNvSpPr txBox="1"/>
          <p:nvPr/>
        </p:nvSpPr>
        <p:spPr>
          <a:xfrm>
            <a:off x="0" y="2331134"/>
            <a:ext cx="12192000"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Hydra Text"/>
                <a:ea typeface="+mn-ea"/>
                <a:cs typeface="+mn-cs"/>
              </a:rPr>
              <a:t>#4. Entrepreneurship reduces poverty</a:t>
            </a:r>
            <a:br>
              <a:rPr kumimoji="0" lang="en-US" sz="4000" b="1" i="0" u="none" strike="noStrike" kern="1200" cap="none" spc="0" normalizeH="0" baseline="0" noProof="0" dirty="0">
                <a:ln>
                  <a:noFill/>
                </a:ln>
                <a:solidFill>
                  <a:srgbClr val="002060"/>
                </a:solidFill>
                <a:effectLst/>
                <a:uLnTx/>
                <a:uFillTx/>
                <a:latin typeface="Hydra Text"/>
                <a:ea typeface="+mn-ea"/>
                <a:cs typeface="+mn-cs"/>
              </a:rPr>
            </a:br>
            <a:r>
              <a:rPr kumimoji="0" lang="en-US" sz="4000" b="1" i="0" u="none" strike="noStrike" kern="1200" cap="none" spc="0" normalizeH="0" baseline="0" noProof="0" dirty="0">
                <a:ln>
                  <a:noFill/>
                </a:ln>
                <a:solidFill>
                  <a:srgbClr val="002060"/>
                </a:solidFill>
                <a:effectLst/>
                <a:uLnTx/>
                <a:uFillTx/>
                <a:latin typeface="Hydra Text"/>
                <a:ea typeface="+mn-ea"/>
                <a:cs typeface="+mn-cs"/>
              </a:rPr>
              <a:t>and closes harmful racial wealth gaps.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Hydra Tex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Hydra Tex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descr="Home - MassINC">
            <a:extLst>
              <a:ext uri="{FF2B5EF4-FFF2-40B4-BE49-F238E27FC236}">
                <a16:creationId xmlns:a16="http://schemas.microsoft.com/office/drawing/2014/main" id="{69C5F957-BA63-4421-A7FC-D7F520741F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625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ADEFA61-443F-4CFE-BA5D-4F0AC27ADBE0}"/>
              </a:ext>
            </a:extLst>
          </p:cNvPr>
          <p:cNvGraphicFramePr>
            <a:graphicFrameLocks noGrp="1"/>
          </p:cNvGraphicFramePr>
          <p:nvPr>
            <p:extLst>
              <p:ext uri="{D42A27DB-BD31-4B8C-83A1-F6EECF244321}">
                <p14:modId xmlns:p14="http://schemas.microsoft.com/office/powerpoint/2010/main" val="3736850633"/>
              </p:ext>
            </p:extLst>
          </p:nvPr>
        </p:nvGraphicFramePr>
        <p:xfrm>
          <a:off x="728662" y="282493"/>
          <a:ext cx="10734675" cy="629301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
            <a:extLst>
              <a:ext uri="{FF2B5EF4-FFF2-40B4-BE49-F238E27FC236}">
                <a16:creationId xmlns:a16="http://schemas.microsoft.com/office/drawing/2014/main" id="{82F9120F-E0BB-47D1-8D35-B71B4DD5D73B}"/>
              </a:ext>
            </a:extLst>
          </p:cNvPr>
          <p:cNvSpPr txBox="1"/>
          <p:nvPr/>
        </p:nvSpPr>
        <p:spPr>
          <a:xfrm>
            <a:off x="638971" y="6449299"/>
            <a:ext cx="912807" cy="25241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r>
              <a:rPr lang="en-US" sz="1200" b="0" dirty="0">
                <a:latin typeface="+mn-lt"/>
                <a:ea typeface="+mn-ea"/>
                <a:cs typeface="+mn-cs"/>
              </a:rPr>
              <a:t>Source: Analysis of IPUMS-USA, ACS PUMS, five-year samples</a:t>
            </a:r>
          </a:p>
        </p:txBody>
      </p:sp>
      <p:sp>
        <p:nvSpPr>
          <p:cNvPr id="4" name="TextBox 3">
            <a:extLst>
              <a:ext uri="{FF2B5EF4-FFF2-40B4-BE49-F238E27FC236}">
                <a16:creationId xmlns:a16="http://schemas.microsoft.com/office/drawing/2014/main" id="{BF2CF050-D278-445F-8BC0-26924EB390C4}"/>
              </a:ext>
            </a:extLst>
          </p:cNvPr>
          <p:cNvSpPr txBox="1"/>
          <p:nvPr/>
        </p:nvSpPr>
        <p:spPr>
          <a:xfrm>
            <a:off x="509286" y="648385"/>
            <a:ext cx="5872464" cy="369332"/>
          </a:xfrm>
          <a:prstGeom prst="rect">
            <a:avLst/>
          </a:prstGeom>
          <a:solidFill>
            <a:schemeClr val="tx2"/>
          </a:solidFill>
        </p:spPr>
        <p:txBody>
          <a:bodyPr wrap="square">
            <a:spAutoFit/>
          </a:bodyPr>
          <a:lstStyle>
            <a:defPPr>
              <a:defRPr lang="en-US"/>
            </a:defPPr>
            <a:lvl1pPr>
              <a:defRPr b="1">
                <a:solidFill>
                  <a:schemeClr val="bg1"/>
                </a:solidFill>
              </a:defRPr>
            </a:lvl1pPr>
          </a:lstStyle>
          <a:p>
            <a:r>
              <a:rPr lang="en-US" sz="1800" b="1" dirty="0"/>
              <a:t>Annual earnings</a:t>
            </a:r>
            <a:r>
              <a:rPr lang="en-US" sz="1800" b="1" baseline="0" dirty="0"/>
              <a:t> for wage and self-employed workers, 2018</a:t>
            </a:r>
            <a:endParaRPr lang="en-US" dirty="0"/>
          </a:p>
        </p:txBody>
      </p:sp>
      <p:pic>
        <p:nvPicPr>
          <p:cNvPr id="5" name="Picture 2" descr="Home - MassINC">
            <a:extLst>
              <a:ext uri="{FF2B5EF4-FFF2-40B4-BE49-F238E27FC236}">
                <a16:creationId xmlns:a16="http://schemas.microsoft.com/office/drawing/2014/main" id="{23E34545-A51B-41BA-8C54-DD3BA0C81E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82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18FD93-4C2B-46AA-B6DF-64E5A654B860}"/>
              </a:ext>
            </a:extLst>
          </p:cNvPr>
          <p:cNvSpPr txBox="1"/>
          <p:nvPr/>
        </p:nvSpPr>
        <p:spPr>
          <a:xfrm>
            <a:off x="0" y="2543859"/>
            <a:ext cx="1219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Hydra Text"/>
              </a:rPr>
              <a:t>With an aggressive</a:t>
            </a:r>
            <a:r>
              <a:rPr kumimoji="0" lang="en-US" sz="4000" b="1" i="0" u="none" strike="noStrike" kern="1200" cap="none" spc="0" normalizeH="0" baseline="0" noProof="0" dirty="0">
                <a:ln>
                  <a:noFill/>
                </a:ln>
                <a:solidFill>
                  <a:srgbClr val="002060"/>
                </a:solidFill>
                <a:effectLst/>
                <a:uLnTx/>
                <a:uFillTx/>
                <a:latin typeface="Hydra Text"/>
                <a:ea typeface="+mn-ea"/>
                <a:cs typeface="+mn-cs"/>
              </a:rPr>
              <a:t> strategy, we can</a:t>
            </a:r>
            <a:br>
              <a:rPr kumimoji="0" lang="en-US" sz="4000" b="1" i="0" u="none" strike="noStrike" kern="1200" cap="none" spc="0" normalizeH="0" baseline="0" noProof="0" dirty="0">
                <a:ln>
                  <a:noFill/>
                </a:ln>
                <a:solidFill>
                  <a:srgbClr val="002060"/>
                </a:solidFill>
                <a:effectLst/>
                <a:uLnTx/>
                <a:uFillTx/>
                <a:latin typeface="Hydra Text"/>
                <a:ea typeface="+mn-ea"/>
                <a:cs typeface="+mn-cs"/>
              </a:rPr>
            </a:br>
            <a:r>
              <a:rPr kumimoji="0" lang="en-US" sz="4000" b="1" i="0" u="none" strike="noStrike" kern="1200" cap="none" spc="0" normalizeH="0" baseline="0" noProof="0" dirty="0">
                <a:ln>
                  <a:noFill/>
                </a:ln>
                <a:solidFill>
                  <a:srgbClr val="002060"/>
                </a:solidFill>
                <a:effectLst/>
                <a:uLnTx/>
                <a:uFillTx/>
                <a:latin typeface="Hydra Text"/>
                <a:ea typeface="+mn-ea"/>
                <a:cs typeface="+mn-cs"/>
              </a:rPr>
              <a:t>close racial and ethnic gaps in</a:t>
            </a:r>
            <a:br>
              <a:rPr kumimoji="0" lang="en-US" sz="4000" b="1" i="0" u="none" strike="noStrike" kern="1200" cap="none" spc="0" normalizeH="0" baseline="0" noProof="0" dirty="0">
                <a:ln>
                  <a:noFill/>
                </a:ln>
                <a:solidFill>
                  <a:srgbClr val="002060"/>
                </a:solidFill>
                <a:effectLst/>
                <a:uLnTx/>
                <a:uFillTx/>
                <a:latin typeface="Hydra Text"/>
                <a:ea typeface="+mn-ea"/>
                <a:cs typeface="+mn-cs"/>
              </a:rPr>
            </a:br>
            <a:r>
              <a:rPr kumimoji="0" lang="en-US" sz="4000" b="1" i="0" u="none" strike="noStrike" kern="1200" cap="none" spc="0" normalizeH="0" baseline="0" noProof="0" dirty="0">
                <a:ln>
                  <a:noFill/>
                </a:ln>
                <a:solidFill>
                  <a:srgbClr val="002060"/>
                </a:solidFill>
                <a:effectLst/>
                <a:uLnTx/>
                <a:uFillTx/>
                <a:latin typeface="Hydra Text"/>
                <a:ea typeface="+mn-ea"/>
                <a:cs typeface="+mn-cs"/>
              </a:rPr>
              <a:t>business ownership by the end of the decade.</a:t>
            </a:r>
          </a:p>
        </p:txBody>
      </p:sp>
      <p:pic>
        <p:nvPicPr>
          <p:cNvPr id="4" name="Picture 2" descr="Home - MassINC">
            <a:extLst>
              <a:ext uri="{FF2B5EF4-FFF2-40B4-BE49-F238E27FC236}">
                <a16:creationId xmlns:a16="http://schemas.microsoft.com/office/drawing/2014/main" id="{759AC7FC-5F6F-41F3-9BAE-3A3A707E37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4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2DB4E1D-904E-4512-93B2-5A5E56E6B59E}"/>
              </a:ext>
            </a:extLst>
          </p:cNvPr>
          <p:cNvGraphicFramePr/>
          <p:nvPr>
            <p:extLst>
              <p:ext uri="{D42A27DB-BD31-4B8C-83A1-F6EECF244321}">
                <p14:modId xmlns:p14="http://schemas.microsoft.com/office/powerpoint/2010/main" val="912694014"/>
              </p:ext>
            </p:extLst>
          </p:nvPr>
        </p:nvGraphicFramePr>
        <p:xfrm>
          <a:off x="0" y="1762125"/>
          <a:ext cx="6169024" cy="3728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30F2F85-F478-488D-9302-FD192D66BE2C}"/>
              </a:ext>
            </a:extLst>
          </p:cNvPr>
          <p:cNvSpPr txBox="1"/>
          <p:nvPr/>
        </p:nvSpPr>
        <p:spPr>
          <a:xfrm>
            <a:off x="0" y="0"/>
            <a:ext cx="12192000" cy="1323439"/>
          </a:xfrm>
          <a:prstGeom prst="rect">
            <a:avLst/>
          </a:prstGeom>
          <a:noFill/>
        </p:spPr>
        <p:txBody>
          <a:bodyPr wrap="square">
            <a:spAutoFit/>
          </a:bodyPr>
          <a:lstStyle/>
          <a:p>
            <a:pPr algn="ctr"/>
            <a:endParaRPr lang="en-US" sz="4000" b="0" i="0" u="none" strike="noStrike" baseline="0" dirty="0">
              <a:solidFill>
                <a:srgbClr val="000000"/>
              </a:solidFill>
            </a:endParaRPr>
          </a:p>
          <a:p>
            <a:pPr algn="ctr"/>
            <a:r>
              <a:rPr lang="en-US" sz="4000" b="0" i="0" u="none" strike="noStrike" baseline="0" dirty="0"/>
              <a:t>A Three-Point Plan</a:t>
            </a:r>
            <a:endParaRPr lang="en-US" sz="4000" dirty="0"/>
          </a:p>
        </p:txBody>
      </p:sp>
      <p:sp>
        <p:nvSpPr>
          <p:cNvPr id="8" name="TextBox 7">
            <a:extLst>
              <a:ext uri="{FF2B5EF4-FFF2-40B4-BE49-F238E27FC236}">
                <a16:creationId xmlns:a16="http://schemas.microsoft.com/office/drawing/2014/main" id="{E6385347-9E93-4B0A-8CCB-45DB2D6E0DD3}"/>
              </a:ext>
            </a:extLst>
          </p:cNvPr>
          <p:cNvSpPr txBox="1"/>
          <p:nvPr/>
        </p:nvSpPr>
        <p:spPr>
          <a:xfrm>
            <a:off x="5800725" y="1847761"/>
            <a:ext cx="6096000" cy="646331"/>
          </a:xfrm>
          <a:prstGeom prst="rect">
            <a:avLst/>
          </a:prstGeom>
          <a:noFill/>
        </p:spPr>
        <p:txBody>
          <a:bodyPr wrap="square">
            <a:spAutoFit/>
          </a:bodyPr>
          <a:lstStyle/>
          <a:p>
            <a:r>
              <a:rPr lang="en-US" dirty="0">
                <a:solidFill>
                  <a:srgbClr val="000000"/>
                </a:solidFill>
                <a:latin typeface="Hydra Text"/>
              </a:rPr>
              <a:t>Increase </a:t>
            </a:r>
            <a:r>
              <a:rPr lang="en-US" sz="1800" i="0" u="none" strike="noStrike" baseline="0" dirty="0">
                <a:solidFill>
                  <a:srgbClr val="000000"/>
                </a:solidFill>
                <a:latin typeface="Hydra Text"/>
              </a:rPr>
              <a:t>funding for the Small Business Technical Assistance grant in the FY 22 budget. </a:t>
            </a:r>
          </a:p>
        </p:txBody>
      </p:sp>
      <p:sp>
        <p:nvSpPr>
          <p:cNvPr id="10" name="TextBox 9">
            <a:extLst>
              <a:ext uri="{FF2B5EF4-FFF2-40B4-BE49-F238E27FC236}">
                <a16:creationId xmlns:a16="http://schemas.microsoft.com/office/drawing/2014/main" id="{34455299-ED20-4470-B2B7-792BE897A6C4}"/>
              </a:ext>
            </a:extLst>
          </p:cNvPr>
          <p:cNvSpPr txBox="1"/>
          <p:nvPr/>
        </p:nvSpPr>
        <p:spPr>
          <a:xfrm>
            <a:off x="5800725" y="3181261"/>
            <a:ext cx="6096000" cy="923330"/>
          </a:xfrm>
          <a:prstGeom prst="rect">
            <a:avLst/>
          </a:prstGeom>
          <a:noFill/>
        </p:spPr>
        <p:txBody>
          <a:bodyPr wrap="square">
            <a:spAutoFit/>
          </a:bodyPr>
          <a:lstStyle/>
          <a:p>
            <a:r>
              <a:rPr lang="en-US" sz="1800" i="0" u="none" strike="noStrike" baseline="0" dirty="0">
                <a:solidFill>
                  <a:srgbClr val="000000"/>
                </a:solidFill>
                <a:latin typeface="Hydra Text"/>
              </a:rPr>
              <a:t>Create a large pool of flexible capital using authorizations in the state’s 2020 economic development bond bill and federal relief funds. </a:t>
            </a:r>
          </a:p>
        </p:txBody>
      </p:sp>
      <p:sp>
        <p:nvSpPr>
          <p:cNvPr id="14" name="TextBox 13">
            <a:extLst>
              <a:ext uri="{FF2B5EF4-FFF2-40B4-BE49-F238E27FC236}">
                <a16:creationId xmlns:a16="http://schemas.microsoft.com/office/drawing/2014/main" id="{EE2A2B42-E9EB-468C-B739-48D7D14C4F7B}"/>
              </a:ext>
            </a:extLst>
          </p:cNvPr>
          <p:cNvSpPr txBox="1"/>
          <p:nvPr/>
        </p:nvSpPr>
        <p:spPr>
          <a:xfrm>
            <a:off x="5800725" y="4459010"/>
            <a:ext cx="6096000" cy="1477328"/>
          </a:xfrm>
          <a:prstGeom prst="rect">
            <a:avLst/>
          </a:prstGeom>
          <a:noFill/>
        </p:spPr>
        <p:txBody>
          <a:bodyPr wrap="square">
            <a:spAutoFit/>
          </a:bodyPr>
          <a:lstStyle/>
          <a:p>
            <a:r>
              <a:rPr lang="en-US" sz="1800" i="0" u="none" strike="noStrike" baseline="0" dirty="0">
                <a:latin typeface="Hydra Text"/>
              </a:rPr>
              <a:t>Pass “An Act to Promote Inclusive Entrepreneurship and Economic Justice” (SD </a:t>
            </a:r>
            <a:r>
              <a:rPr lang="en-US" dirty="0">
                <a:latin typeface="Hydra Text"/>
              </a:rPr>
              <a:t>2387/HD 4004)</a:t>
            </a:r>
            <a:r>
              <a:rPr lang="en-US" sz="1800" i="0" u="none" strike="noStrike" baseline="0" dirty="0">
                <a:latin typeface="Hydra Text"/>
              </a:rPr>
              <a:t> and other legislation to increase contracting opportunities in both the public and private sector for businesses of color.</a:t>
            </a:r>
            <a:br>
              <a:rPr lang="en-US" sz="1800" i="0" u="none" strike="noStrike" baseline="0" dirty="0">
                <a:latin typeface="Hydra Text"/>
              </a:rPr>
            </a:br>
            <a:endParaRPr lang="en-US" sz="1800" i="0" u="none" strike="noStrike" baseline="0" dirty="0">
              <a:latin typeface="Hydra Text"/>
            </a:endParaRPr>
          </a:p>
        </p:txBody>
      </p:sp>
      <p:pic>
        <p:nvPicPr>
          <p:cNvPr id="15" name="Picture 2" descr="Home - MassINC">
            <a:extLst>
              <a:ext uri="{FF2B5EF4-FFF2-40B4-BE49-F238E27FC236}">
                <a16:creationId xmlns:a16="http://schemas.microsoft.com/office/drawing/2014/main" id="{306C13CC-075E-46CA-9245-819EBF7CE7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lass Of Water 3 Clip Art at Clker.com - vector clip art online, royalty  free &amp; public domain">
            <a:extLst>
              <a:ext uri="{FF2B5EF4-FFF2-40B4-BE49-F238E27FC236}">
                <a16:creationId xmlns:a16="http://schemas.microsoft.com/office/drawing/2014/main" id="{FCE1C0CE-8515-43EA-BEAE-7272C57A2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0" y="2613819"/>
            <a:ext cx="1485900" cy="2819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D329BF4-660E-4D27-B2C4-B5F61E90B1E2}"/>
              </a:ext>
            </a:extLst>
          </p:cNvPr>
          <p:cNvGrpSpPr/>
          <p:nvPr/>
        </p:nvGrpSpPr>
        <p:grpSpPr>
          <a:xfrm>
            <a:off x="5022850" y="1791495"/>
            <a:ext cx="4114800" cy="4203700"/>
            <a:chOff x="838200" y="1879600"/>
            <a:chExt cx="4114800" cy="4203700"/>
          </a:xfrm>
        </p:grpSpPr>
        <p:grpSp>
          <p:nvGrpSpPr>
            <p:cNvPr id="2" name="Group 1">
              <a:extLst>
                <a:ext uri="{FF2B5EF4-FFF2-40B4-BE49-F238E27FC236}">
                  <a16:creationId xmlns:a16="http://schemas.microsoft.com/office/drawing/2014/main" id="{BDC61149-15CB-4D37-932B-B5E0E8065391}"/>
                </a:ext>
              </a:extLst>
            </p:cNvPr>
            <p:cNvGrpSpPr/>
            <p:nvPr/>
          </p:nvGrpSpPr>
          <p:grpSpPr>
            <a:xfrm>
              <a:off x="838200" y="1879600"/>
              <a:ext cx="4114800" cy="4203700"/>
              <a:chOff x="838200" y="1879600"/>
              <a:chExt cx="4114800" cy="4203700"/>
            </a:xfrm>
          </p:grpSpPr>
          <p:sp>
            <p:nvSpPr>
              <p:cNvPr id="9" name="Rectangle 8">
                <a:extLst>
                  <a:ext uri="{FF2B5EF4-FFF2-40B4-BE49-F238E27FC236}">
                    <a16:creationId xmlns:a16="http://schemas.microsoft.com/office/drawing/2014/main" id="{E822CABD-4D0D-4FD9-A599-6E0204F1606E}"/>
                  </a:ext>
                </a:extLst>
              </p:cNvPr>
              <p:cNvSpPr/>
              <p:nvPr/>
            </p:nvSpPr>
            <p:spPr>
              <a:xfrm>
                <a:off x="838200" y="1879600"/>
                <a:ext cx="4114800" cy="4203700"/>
              </a:xfrm>
              <a:prstGeom prst="rect">
                <a:avLst/>
              </a:prstGeom>
              <a:solidFill>
                <a:srgbClr val="FF999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538C30D-548D-4697-A0CC-4D323ED77DE8}"/>
                  </a:ext>
                </a:extLst>
              </p:cNvPr>
              <p:cNvSpPr txBox="1"/>
              <p:nvPr/>
            </p:nvSpPr>
            <p:spPr>
              <a:xfrm>
                <a:off x="958850" y="2641144"/>
                <a:ext cx="37084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We lack a common understanding of inclusive entrepreneurship as state and local economic development strategy.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do not have a cohesive strategy for supporting entrepreneurs of color.</a:t>
                </a:r>
              </a:p>
            </p:txBody>
          </p:sp>
        </p:grpSp>
        <p:sp>
          <p:nvSpPr>
            <p:cNvPr id="10" name="Rectangle 9">
              <a:extLst>
                <a:ext uri="{FF2B5EF4-FFF2-40B4-BE49-F238E27FC236}">
                  <a16:creationId xmlns:a16="http://schemas.microsoft.com/office/drawing/2014/main" id="{9B120DEF-A11D-4C6D-83B2-7AFA42FC9772}"/>
                </a:ext>
              </a:extLst>
            </p:cNvPr>
            <p:cNvSpPr/>
            <p:nvPr/>
          </p:nvSpPr>
          <p:spPr>
            <a:xfrm>
              <a:off x="838200" y="1892300"/>
              <a:ext cx="4114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a:t>
              </a:r>
            </a:p>
          </p:txBody>
        </p:sp>
      </p:grpSp>
      <p:grpSp>
        <p:nvGrpSpPr>
          <p:cNvPr id="6" name="Group 5">
            <a:extLst>
              <a:ext uri="{FF2B5EF4-FFF2-40B4-BE49-F238E27FC236}">
                <a16:creationId xmlns:a16="http://schemas.microsoft.com/office/drawing/2014/main" id="{AA458FA8-C357-417B-90A8-4E04882EA0D9}"/>
              </a:ext>
            </a:extLst>
          </p:cNvPr>
          <p:cNvGrpSpPr/>
          <p:nvPr/>
        </p:nvGrpSpPr>
        <p:grpSpPr>
          <a:xfrm>
            <a:off x="679450" y="1781176"/>
            <a:ext cx="4114800" cy="4203700"/>
            <a:chOff x="5035550" y="1879600"/>
            <a:chExt cx="4114800" cy="4203700"/>
          </a:xfrm>
        </p:grpSpPr>
        <p:sp>
          <p:nvSpPr>
            <p:cNvPr id="8" name="Rectangle 7">
              <a:extLst>
                <a:ext uri="{FF2B5EF4-FFF2-40B4-BE49-F238E27FC236}">
                  <a16:creationId xmlns:a16="http://schemas.microsoft.com/office/drawing/2014/main" id="{FA1BDD90-5A51-452B-9F85-1730A80A9CA5}"/>
                </a:ext>
              </a:extLst>
            </p:cNvPr>
            <p:cNvSpPr/>
            <p:nvPr/>
          </p:nvSpPr>
          <p:spPr>
            <a:xfrm>
              <a:off x="5035550" y="1879600"/>
              <a:ext cx="4114800" cy="4203700"/>
            </a:xfrm>
            <a:prstGeom prst="rect">
              <a:avLst/>
            </a:prstGeom>
            <a:solidFill>
              <a:srgbClr val="AA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890CD387-39B0-48A7-BB77-E7C91C113BED}"/>
                </a:ext>
              </a:extLst>
            </p:cNvPr>
            <p:cNvGrpSpPr/>
            <p:nvPr/>
          </p:nvGrpSpPr>
          <p:grpSpPr>
            <a:xfrm>
              <a:off x="5035550" y="1889919"/>
              <a:ext cx="4114800" cy="3613547"/>
              <a:chOff x="5035550" y="1889919"/>
              <a:chExt cx="4114800" cy="3613547"/>
            </a:xfrm>
          </p:grpSpPr>
          <p:sp>
            <p:nvSpPr>
              <p:cNvPr id="11" name="Rectangle 10">
                <a:extLst>
                  <a:ext uri="{FF2B5EF4-FFF2-40B4-BE49-F238E27FC236}">
                    <a16:creationId xmlns:a16="http://schemas.microsoft.com/office/drawing/2014/main" id="{0959A4FD-6F3C-44C6-B09F-4FAB4850F7DB}"/>
                  </a:ext>
                </a:extLst>
              </p:cNvPr>
              <p:cNvSpPr/>
              <p:nvPr/>
            </p:nvSpPr>
            <p:spPr>
              <a:xfrm>
                <a:off x="5035550" y="1889919"/>
                <a:ext cx="4114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sp>
            <p:nvSpPr>
              <p:cNvPr id="15" name="TextBox 14">
                <a:extLst>
                  <a:ext uri="{FF2B5EF4-FFF2-40B4-BE49-F238E27FC236}">
                    <a16:creationId xmlns:a16="http://schemas.microsoft.com/office/drawing/2014/main" id="{6CF4404D-C056-4523-8706-6F2870549CF1}"/>
                  </a:ext>
                </a:extLst>
              </p:cNvPr>
              <p:cNvSpPr txBox="1"/>
              <p:nvPr/>
            </p:nvSpPr>
            <p:spPr>
              <a:xfrm>
                <a:off x="5264150" y="2641144"/>
                <a:ext cx="37084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Interest in the field has exploded; innovative programs are serving underserved entrepreneurs throughout the state; and they are increasingly networked.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are rapidly innovating and replicating new models.</a:t>
                </a:r>
              </a:p>
            </p:txBody>
          </p:sp>
        </p:grpSp>
      </p:grpSp>
      <p:sp>
        <p:nvSpPr>
          <p:cNvPr id="24" name="Title 1">
            <a:extLst>
              <a:ext uri="{FF2B5EF4-FFF2-40B4-BE49-F238E27FC236}">
                <a16:creationId xmlns:a16="http://schemas.microsoft.com/office/drawing/2014/main" id="{1CB35997-881E-46F8-BE66-6C84897A91C9}"/>
              </a:ext>
            </a:extLst>
          </p:cNvPr>
          <p:cNvSpPr>
            <a:spLocks noGrp="1"/>
          </p:cNvSpPr>
          <p:nvPr>
            <p:ph type="title"/>
          </p:nvPr>
        </p:nvSpPr>
        <p:spPr>
          <a:xfrm>
            <a:off x="622300" y="365125"/>
            <a:ext cx="10515600" cy="1325563"/>
          </a:xfrm>
        </p:spPr>
        <p:txBody>
          <a:bodyPr>
            <a:normAutofit/>
          </a:bodyPr>
          <a:lstStyle/>
          <a:p>
            <a:pPr>
              <a:lnSpc>
                <a:spcPct val="120000"/>
              </a:lnSpc>
              <a:spcBef>
                <a:spcPts val="1800"/>
              </a:spcBef>
              <a:spcAft>
                <a:spcPts val="1200"/>
              </a:spcAft>
            </a:pPr>
            <a:r>
              <a:rPr lang="en-US" b="1" dirty="0"/>
              <a:t>Opportunities and Challenges for the Field</a:t>
            </a:r>
          </a:p>
        </p:txBody>
      </p:sp>
      <p:pic>
        <p:nvPicPr>
          <p:cNvPr id="12" name="Picture 2" descr="Home - MassINC">
            <a:extLst>
              <a:ext uri="{FF2B5EF4-FFF2-40B4-BE49-F238E27FC236}">
                <a16:creationId xmlns:a16="http://schemas.microsoft.com/office/drawing/2014/main" id="{FB524734-52B4-4A85-85B7-348D748FF3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CA508-6120-4489-A5F0-152387F9D662}"/>
              </a:ext>
            </a:extLst>
          </p:cNvPr>
          <p:cNvSpPr txBox="1"/>
          <p:nvPr/>
        </p:nvSpPr>
        <p:spPr>
          <a:xfrm>
            <a:off x="0" y="2721114"/>
            <a:ext cx="12192000" cy="707886"/>
          </a:xfrm>
          <a:prstGeom prst="rect">
            <a:avLst/>
          </a:prstGeom>
          <a:noFill/>
        </p:spPr>
        <p:txBody>
          <a:bodyPr wrap="square">
            <a:spAutoFit/>
          </a:bodyPr>
          <a:lstStyle/>
          <a:p>
            <a:pPr algn="ctr"/>
            <a:r>
              <a:rPr lang="en-US" sz="4000" b="1" i="0" u="none" strike="noStrike" baseline="0" dirty="0">
                <a:solidFill>
                  <a:srgbClr val="002060"/>
                </a:solidFill>
                <a:latin typeface="Hydra Text"/>
              </a:rPr>
              <a:t>#1. Entrepreneurship is in decline. </a:t>
            </a:r>
            <a:endParaRPr lang="en-US" sz="4000" dirty="0">
              <a:solidFill>
                <a:srgbClr val="002060"/>
              </a:solidFill>
            </a:endParaRPr>
          </a:p>
        </p:txBody>
      </p:sp>
      <p:pic>
        <p:nvPicPr>
          <p:cNvPr id="3" name="Picture 2" descr="Home - MassINC">
            <a:extLst>
              <a:ext uri="{FF2B5EF4-FFF2-40B4-BE49-F238E27FC236}">
                <a16:creationId xmlns:a16="http://schemas.microsoft.com/office/drawing/2014/main" id="{8F92FEDC-C213-4D0F-AF6A-DAE2D674DC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62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6E51E86-EAAF-4B34-B96A-D07A6C275180}"/>
              </a:ext>
            </a:extLst>
          </p:cNvPr>
          <p:cNvGraphicFramePr>
            <a:graphicFrameLocks noGrp="1"/>
          </p:cNvGraphicFramePr>
          <p:nvPr>
            <p:extLst>
              <p:ext uri="{D42A27DB-BD31-4B8C-83A1-F6EECF244321}">
                <p14:modId xmlns:p14="http://schemas.microsoft.com/office/powerpoint/2010/main" val="3474575938"/>
              </p:ext>
            </p:extLst>
          </p:nvPr>
        </p:nvGraphicFramePr>
        <p:xfrm>
          <a:off x="466726" y="909279"/>
          <a:ext cx="11344275" cy="57245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82C931D-26F6-459E-87F5-F9F7A85120AF}"/>
              </a:ext>
            </a:extLst>
          </p:cNvPr>
          <p:cNvSpPr txBox="1"/>
          <p:nvPr/>
        </p:nvSpPr>
        <p:spPr>
          <a:xfrm>
            <a:off x="380999" y="539947"/>
            <a:ext cx="9077325" cy="369332"/>
          </a:xfrm>
          <a:prstGeom prst="rect">
            <a:avLst/>
          </a:prstGeom>
          <a:solidFill>
            <a:schemeClr val="tx2"/>
          </a:solidFill>
        </p:spPr>
        <p:txBody>
          <a:bodyPr wrap="square">
            <a:spAutoFit/>
          </a:bodyPr>
          <a:lstStyle/>
          <a:p>
            <a:r>
              <a:rPr lang="en-US" b="1" dirty="0">
                <a:solidFill>
                  <a:schemeClr val="bg1"/>
                </a:solidFill>
              </a:rPr>
              <a:t>Annual Number of New Companies in Massachusetts with Employees</a:t>
            </a:r>
            <a:r>
              <a:rPr lang="en-US" b="1" baseline="0" dirty="0">
                <a:solidFill>
                  <a:schemeClr val="bg1"/>
                </a:solidFill>
              </a:rPr>
              <a:t> per 100,000 residents </a:t>
            </a:r>
            <a:endParaRPr lang="en-US" b="1" dirty="0">
              <a:solidFill>
                <a:schemeClr val="bg1"/>
              </a:solidFill>
            </a:endParaRPr>
          </a:p>
        </p:txBody>
      </p:sp>
      <p:pic>
        <p:nvPicPr>
          <p:cNvPr id="11" name="Picture 2" descr="Home - MassINC">
            <a:extLst>
              <a:ext uri="{FF2B5EF4-FFF2-40B4-BE49-F238E27FC236}">
                <a16:creationId xmlns:a16="http://schemas.microsoft.com/office/drawing/2014/main" id="{EBBA5FB7-9C75-4DBD-BE91-359B68509E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99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CA508-6120-4489-A5F0-152387F9D662}"/>
              </a:ext>
            </a:extLst>
          </p:cNvPr>
          <p:cNvSpPr txBox="1"/>
          <p:nvPr/>
        </p:nvSpPr>
        <p:spPr>
          <a:xfrm>
            <a:off x="0" y="2178734"/>
            <a:ext cx="1219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Hydra Text"/>
                <a:ea typeface="+mn-ea"/>
                <a:cs typeface="+mn-cs"/>
              </a:rPr>
              <a:t>#2. More entrepreneurs of color are</a:t>
            </a:r>
            <a:br>
              <a:rPr kumimoji="0" lang="en-US" sz="4000" b="1" i="0" u="none" strike="noStrike" kern="1200" cap="none" spc="0" normalizeH="0" baseline="0" noProof="0" dirty="0">
                <a:ln>
                  <a:noFill/>
                </a:ln>
                <a:solidFill>
                  <a:srgbClr val="002060"/>
                </a:solidFill>
                <a:effectLst/>
                <a:uLnTx/>
                <a:uFillTx/>
                <a:latin typeface="Hydra Text"/>
                <a:ea typeface="+mn-ea"/>
                <a:cs typeface="+mn-cs"/>
              </a:rPr>
            </a:br>
            <a:r>
              <a:rPr kumimoji="0" lang="en-US" sz="4000" b="1" i="0" u="none" strike="noStrike" kern="1200" cap="none" spc="0" normalizeH="0" baseline="0" noProof="0" dirty="0">
                <a:ln>
                  <a:noFill/>
                </a:ln>
                <a:solidFill>
                  <a:srgbClr val="002060"/>
                </a:solidFill>
                <a:effectLst/>
                <a:uLnTx/>
                <a:uFillTx/>
                <a:latin typeface="Hydra Text"/>
                <a:ea typeface="+mn-ea"/>
                <a:cs typeface="+mn-cs"/>
              </a:rPr>
              <a:t>needed to grow the Massachusetts economy.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descr="Home - MassINC">
            <a:extLst>
              <a:ext uri="{FF2B5EF4-FFF2-40B4-BE49-F238E27FC236}">
                <a16:creationId xmlns:a16="http://schemas.microsoft.com/office/drawing/2014/main" id="{2595B038-EF09-4162-AB4B-B0AAC6449D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317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2C931D-26F6-459E-87F5-F9F7A85120AF}"/>
              </a:ext>
            </a:extLst>
          </p:cNvPr>
          <p:cNvSpPr txBox="1"/>
          <p:nvPr/>
        </p:nvSpPr>
        <p:spPr>
          <a:xfrm>
            <a:off x="672393" y="706023"/>
            <a:ext cx="8709732" cy="369332"/>
          </a:xfrm>
          <a:prstGeom prst="rect">
            <a:avLst/>
          </a:prstGeom>
          <a:solidFill>
            <a:schemeClr val="tx2"/>
          </a:solidFill>
        </p:spPr>
        <p:txBody>
          <a:bodyPr wrap="square">
            <a:spAutoFit/>
          </a:bodyPr>
          <a:lstStyle/>
          <a:p>
            <a:r>
              <a:rPr lang="en-US" b="1" dirty="0">
                <a:solidFill>
                  <a:schemeClr val="bg1"/>
                </a:solidFill>
              </a:rPr>
              <a:t>Growth in Massachusetts workers self-employed in incorporated businesses, 2010 - 2018</a:t>
            </a:r>
          </a:p>
        </p:txBody>
      </p:sp>
      <p:sp>
        <p:nvSpPr>
          <p:cNvPr id="7" name="TextBox 1">
            <a:extLst>
              <a:ext uri="{FF2B5EF4-FFF2-40B4-BE49-F238E27FC236}">
                <a16:creationId xmlns:a16="http://schemas.microsoft.com/office/drawing/2014/main" id="{02279852-F0DE-4016-ABEC-3CCC74F68F98}"/>
              </a:ext>
            </a:extLst>
          </p:cNvPr>
          <p:cNvSpPr txBox="1"/>
          <p:nvPr/>
        </p:nvSpPr>
        <p:spPr>
          <a:xfrm>
            <a:off x="672393" y="6473789"/>
            <a:ext cx="1196481" cy="22955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r>
              <a:rPr lang="en-US" sz="1200" b="0" dirty="0">
                <a:latin typeface="+mn-lt"/>
                <a:ea typeface="+mn-ea"/>
                <a:cs typeface="+mn-cs"/>
              </a:rPr>
              <a:t>Source: Analysis of IPUMS-USA, ACS PUMS, five-year samples</a:t>
            </a:r>
          </a:p>
        </p:txBody>
      </p:sp>
      <p:graphicFrame>
        <p:nvGraphicFramePr>
          <p:cNvPr id="9" name="Chart 8">
            <a:extLst>
              <a:ext uri="{FF2B5EF4-FFF2-40B4-BE49-F238E27FC236}">
                <a16:creationId xmlns:a16="http://schemas.microsoft.com/office/drawing/2014/main" id="{A7A45FA0-9E56-4004-B7FB-93B45AE8A63A}"/>
              </a:ext>
            </a:extLst>
          </p:cNvPr>
          <p:cNvGraphicFramePr>
            <a:graphicFrameLocks/>
          </p:cNvGraphicFramePr>
          <p:nvPr>
            <p:extLst>
              <p:ext uri="{D42A27DB-BD31-4B8C-83A1-F6EECF244321}">
                <p14:modId xmlns:p14="http://schemas.microsoft.com/office/powerpoint/2010/main" val="2961663133"/>
              </p:ext>
            </p:extLst>
          </p:nvPr>
        </p:nvGraphicFramePr>
        <p:xfrm>
          <a:off x="766352" y="1075355"/>
          <a:ext cx="10659296" cy="51774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2" descr="Home - MassINC">
            <a:extLst>
              <a:ext uri="{FF2B5EF4-FFF2-40B4-BE49-F238E27FC236}">
                <a16:creationId xmlns:a16="http://schemas.microsoft.com/office/drawing/2014/main" id="{8BB6BF62-92D3-4DBA-AE6F-B49764D876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77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2C931D-26F6-459E-87F5-F9F7A85120AF}"/>
              </a:ext>
            </a:extLst>
          </p:cNvPr>
          <p:cNvSpPr txBox="1"/>
          <p:nvPr/>
        </p:nvSpPr>
        <p:spPr>
          <a:xfrm>
            <a:off x="672393" y="706023"/>
            <a:ext cx="8709732" cy="369332"/>
          </a:xfrm>
          <a:prstGeom prst="rect">
            <a:avLst/>
          </a:prstGeom>
          <a:solidFill>
            <a:schemeClr val="tx2"/>
          </a:solidFill>
        </p:spPr>
        <p:txBody>
          <a:bodyPr wrap="square">
            <a:spAutoFit/>
          </a:bodyPr>
          <a:lstStyle/>
          <a:p>
            <a:r>
              <a:rPr lang="en-US" b="1" dirty="0">
                <a:solidFill>
                  <a:schemeClr val="bg1"/>
                </a:solidFill>
              </a:rPr>
              <a:t>Share of Massachusetts workers self-employed in incorporated businesses, 2010 and 2018</a:t>
            </a:r>
          </a:p>
        </p:txBody>
      </p:sp>
      <p:sp>
        <p:nvSpPr>
          <p:cNvPr id="7" name="TextBox 1">
            <a:extLst>
              <a:ext uri="{FF2B5EF4-FFF2-40B4-BE49-F238E27FC236}">
                <a16:creationId xmlns:a16="http://schemas.microsoft.com/office/drawing/2014/main" id="{02279852-F0DE-4016-ABEC-3CCC74F68F98}"/>
              </a:ext>
            </a:extLst>
          </p:cNvPr>
          <p:cNvSpPr txBox="1"/>
          <p:nvPr/>
        </p:nvSpPr>
        <p:spPr>
          <a:xfrm>
            <a:off x="672393" y="6473789"/>
            <a:ext cx="1196481" cy="22955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r>
              <a:rPr lang="en-US" sz="1200" b="0" dirty="0">
                <a:latin typeface="+mn-lt"/>
                <a:ea typeface="+mn-ea"/>
                <a:cs typeface="+mn-cs"/>
              </a:rPr>
              <a:t>Source: Analysis of IPUMS-USA, ACS PUMS, five-year samples</a:t>
            </a:r>
          </a:p>
        </p:txBody>
      </p:sp>
      <p:graphicFrame>
        <p:nvGraphicFramePr>
          <p:cNvPr id="5" name="Chart 4">
            <a:extLst>
              <a:ext uri="{FF2B5EF4-FFF2-40B4-BE49-F238E27FC236}">
                <a16:creationId xmlns:a16="http://schemas.microsoft.com/office/drawing/2014/main" id="{958592E7-CD8B-48C8-945C-1035B6FEC430}"/>
              </a:ext>
            </a:extLst>
          </p:cNvPr>
          <p:cNvGraphicFramePr>
            <a:graphicFrameLocks/>
          </p:cNvGraphicFramePr>
          <p:nvPr>
            <p:extLst>
              <p:ext uri="{D42A27DB-BD31-4B8C-83A1-F6EECF244321}">
                <p14:modId xmlns:p14="http://schemas.microsoft.com/office/powerpoint/2010/main" val="547481093"/>
              </p:ext>
            </p:extLst>
          </p:nvPr>
        </p:nvGraphicFramePr>
        <p:xfrm>
          <a:off x="519992" y="1323975"/>
          <a:ext cx="10395657" cy="55340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descr="Home - MassINC">
            <a:extLst>
              <a:ext uri="{FF2B5EF4-FFF2-40B4-BE49-F238E27FC236}">
                <a16:creationId xmlns:a16="http://schemas.microsoft.com/office/drawing/2014/main" id="{16C2AE60-3041-453C-BEFB-2495D74107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730A42A9-2DD3-4AA2-AB45-892110A5B0C8}"/>
              </a:ext>
            </a:extLst>
          </p:cNvPr>
          <p:cNvCxnSpPr>
            <a:cxnSpLocks/>
          </p:cNvCxnSpPr>
          <p:nvPr/>
        </p:nvCxnSpPr>
        <p:spPr>
          <a:xfrm>
            <a:off x="2606675" y="2235200"/>
            <a:ext cx="68770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0305A0-8F85-4239-A140-FCBA1F12357E}"/>
              </a:ext>
            </a:extLst>
          </p:cNvPr>
          <p:cNvCxnSpPr>
            <a:cxnSpLocks/>
          </p:cNvCxnSpPr>
          <p:nvPr/>
        </p:nvCxnSpPr>
        <p:spPr>
          <a:xfrm flipV="1">
            <a:off x="9483725" y="2235200"/>
            <a:ext cx="0" cy="2235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
            <a:extLst>
              <a:ext uri="{FF2B5EF4-FFF2-40B4-BE49-F238E27FC236}">
                <a16:creationId xmlns:a16="http://schemas.microsoft.com/office/drawing/2014/main" id="{4BD8CDA8-3F6F-4660-BB9B-20B659EB6F3C}"/>
              </a:ext>
            </a:extLst>
          </p:cNvPr>
          <p:cNvSpPr txBox="1"/>
          <p:nvPr/>
        </p:nvSpPr>
        <p:spPr>
          <a:xfrm>
            <a:off x="9496425" y="223520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tx1">
                    <a:lumMod val="75000"/>
                    <a:lumOff val="25000"/>
                  </a:schemeClr>
                </a:solidFill>
              </a:rPr>
              <a:t>2.5x</a:t>
            </a:r>
          </a:p>
        </p:txBody>
      </p:sp>
      <p:sp>
        <p:nvSpPr>
          <p:cNvPr id="15" name="TextBox 1">
            <a:extLst>
              <a:ext uri="{FF2B5EF4-FFF2-40B4-BE49-F238E27FC236}">
                <a16:creationId xmlns:a16="http://schemas.microsoft.com/office/drawing/2014/main" id="{204D81D0-4185-4A62-A6AC-48262CFBA31E}"/>
              </a:ext>
            </a:extLst>
          </p:cNvPr>
          <p:cNvSpPr txBox="1"/>
          <p:nvPr/>
        </p:nvSpPr>
        <p:spPr>
          <a:xfrm>
            <a:off x="7191375" y="223520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tx1">
                    <a:lumMod val="75000"/>
                    <a:lumOff val="25000"/>
                  </a:schemeClr>
                </a:solidFill>
              </a:rPr>
              <a:t>2.2x</a:t>
            </a:r>
          </a:p>
        </p:txBody>
      </p:sp>
    </p:spTree>
    <p:extLst>
      <p:ext uri="{BB962C8B-B14F-4D97-AF65-F5344CB8AC3E}">
        <p14:creationId xmlns:p14="http://schemas.microsoft.com/office/powerpoint/2010/main" val="1139870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CA508-6120-4489-A5F0-152387F9D662}"/>
              </a:ext>
            </a:extLst>
          </p:cNvPr>
          <p:cNvSpPr txBox="1"/>
          <p:nvPr/>
        </p:nvSpPr>
        <p:spPr>
          <a:xfrm>
            <a:off x="0" y="2572434"/>
            <a:ext cx="1219200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Hydra Text"/>
                <a:ea typeface="+mn-ea"/>
                <a:cs typeface="+mn-cs"/>
              </a:rPr>
              <a:t>#3. T</a:t>
            </a:r>
            <a:r>
              <a:rPr lang="en-US" sz="4000" b="1" dirty="0">
                <a:solidFill>
                  <a:srgbClr val="002060"/>
                </a:solidFill>
                <a:latin typeface="Hydra Text"/>
              </a:rPr>
              <a:t>he </a:t>
            </a:r>
            <a:r>
              <a:rPr kumimoji="0" lang="en-US" sz="4000" b="1" i="0" u="none" strike="noStrike" kern="1200" cap="none" spc="0" normalizeH="0" baseline="0" noProof="0" dirty="0">
                <a:ln>
                  <a:noFill/>
                </a:ln>
                <a:solidFill>
                  <a:srgbClr val="002060"/>
                </a:solidFill>
                <a:effectLst/>
                <a:uLnTx/>
                <a:uFillTx/>
                <a:latin typeface="Hydra Text"/>
                <a:ea typeface="+mn-ea"/>
                <a:cs typeface="+mn-cs"/>
              </a:rPr>
              <a:t>state’s tech sector</a:t>
            </a:r>
            <a:br>
              <a:rPr kumimoji="0" lang="en-US" sz="4000" b="1" i="0" u="none" strike="noStrike" kern="1200" cap="none" spc="0" normalizeH="0" baseline="0" noProof="0" dirty="0">
                <a:ln>
                  <a:noFill/>
                </a:ln>
                <a:solidFill>
                  <a:srgbClr val="002060"/>
                </a:solidFill>
                <a:effectLst/>
                <a:uLnTx/>
                <a:uFillTx/>
                <a:latin typeface="Hydra Text"/>
                <a:ea typeface="+mn-ea"/>
                <a:cs typeface="+mn-cs"/>
              </a:rPr>
            </a:br>
            <a:r>
              <a:rPr kumimoji="0" lang="en-US" sz="4000" b="1" i="0" u="none" strike="noStrike" kern="1200" cap="none" spc="0" normalizeH="0" baseline="0" noProof="0" dirty="0">
                <a:ln>
                  <a:noFill/>
                </a:ln>
                <a:solidFill>
                  <a:srgbClr val="002060"/>
                </a:solidFill>
                <a:effectLst/>
                <a:uLnTx/>
                <a:uFillTx/>
                <a:latin typeface="Hydra Text"/>
                <a:ea typeface="+mn-ea"/>
                <a:cs typeface="+mn-cs"/>
              </a:rPr>
              <a:t>needs entrepreneurs of color.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Hydra Tex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descr="Home - MassINC">
            <a:extLst>
              <a:ext uri="{FF2B5EF4-FFF2-40B4-BE49-F238E27FC236}">
                <a16:creationId xmlns:a16="http://schemas.microsoft.com/office/drawing/2014/main" id="{48CCFD7B-F3B6-4287-9DD5-9DD8CE4117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9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B6977-C04E-459D-8CEC-48F6370B70B7}"/>
              </a:ext>
            </a:extLst>
          </p:cNvPr>
          <p:cNvSpPr txBox="1"/>
          <p:nvPr/>
        </p:nvSpPr>
        <p:spPr>
          <a:xfrm>
            <a:off x="509286" y="648385"/>
            <a:ext cx="8248650" cy="369332"/>
          </a:xfrm>
          <a:prstGeom prst="rect">
            <a:avLst/>
          </a:prstGeom>
          <a:solidFill>
            <a:schemeClr val="tx2"/>
          </a:solidFill>
        </p:spPr>
        <p:txBody>
          <a:bodyPr wrap="square">
            <a:spAutoFit/>
          </a:bodyPr>
          <a:lstStyle>
            <a:defPPr>
              <a:defRPr lang="en-US"/>
            </a:defPPr>
            <a:lvl1pPr>
              <a:defRPr b="1">
                <a:solidFill>
                  <a:schemeClr val="bg1"/>
                </a:solidFill>
              </a:defRPr>
            </a:lvl1pPr>
          </a:lstStyle>
          <a:p>
            <a:r>
              <a:rPr lang="en-US" dirty="0"/>
              <a:t>Share of SBIR-SSTR grants awarded to entrepreneurs of color in Massachusetts</a:t>
            </a:r>
          </a:p>
        </p:txBody>
      </p:sp>
      <p:graphicFrame>
        <p:nvGraphicFramePr>
          <p:cNvPr id="5" name="Chart 4">
            <a:extLst>
              <a:ext uri="{FF2B5EF4-FFF2-40B4-BE49-F238E27FC236}">
                <a16:creationId xmlns:a16="http://schemas.microsoft.com/office/drawing/2014/main" id="{1F06B772-B451-4D67-8413-9C744991612E}"/>
              </a:ext>
            </a:extLst>
          </p:cNvPr>
          <p:cNvGraphicFramePr>
            <a:graphicFrameLocks noGrp="1"/>
          </p:cNvGraphicFramePr>
          <p:nvPr>
            <p:extLst>
              <p:ext uri="{D42A27DB-BD31-4B8C-83A1-F6EECF244321}">
                <p14:modId xmlns:p14="http://schemas.microsoft.com/office/powerpoint/2010/main" val="3334126396"/>
              </p:ext>
            </p:extLst>
          </p:nvPr>
        </p:nvGraphicFramePr>
        <p:xfrm>
          <a:off x="609601" y="282493"/>
          <a:ext cx="9105900" cy="629301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a:extLst>
              <a:ext uri="{FF2B5EF4-FFF2-40B4-BE49-F238E27FC236}">
                <a16:creationId xmlns:a16="http://schemas.microsoft.com/office/drawing/2014/main" id="{7955D499-B552-4F36-AC36-049324CF2ACC}"/>
              </a:ext>
            </a:extLst>
          </p:cNvPr>
          <p:cNvSpPr txBox="1"/>
          <p:nvPr/>
        </p:nvSpPr>
        <p:spPr>
          <a:xfrm>
            <a:off x="680770" y="6449299"/>
            <a:ext cx="912720" cy="25241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r>
              <a:rPr lang="en-US" sz="1200" b="0" dirty="0">
                <a:latin typeface="+mn-lt"/>
                <a:ea typeface="+mn-ea"/>
                <a:cs typeface="+mn-cs"/>
              </a:rPr>
              <a:t>Source: SBIR-SSTR</a:t>
            </a:r>
            <a:r>
              <a:rPr lang="en-US" sz="1200" b="0" baseline="0" dirty="0">
                <a:latin typeface="+mn-lt"/>
                <a:ea typeface="+mn-ea"/>
                <a:cs typeface="+mn-cs"/>
              </a:rPr>
              <a:t> database</a:t>
            </a:r>
            <a:endParaRPr lang="en-US" sz="1200" b="0" dirty="0">
              <a:latin typeface="+mn-lt"/>
              <a:ea typeface="+mn-ea"/>
              <a:cs typeface="+mn-cs"/>
            </a:endParaRPr>
          </a:p>
        </p:txBody>
      </p:sp>
      <p:sp>
        <p:nvSpPr>
          <p:cNvPr id="8" name="TextBox 7">
            <a:extLst>
              <a:ext uri="{FF2B5EF4-FFF2-40B4-BE49-F238E27FC236}">
                <a16:creationId xmlns:a16="http://schemas.microsoft.com/office/drawing/2014/main" id="{E52F1B63-B7D7-480F-AB37-3800ADA4F024}"/>
              </a:ext>
            </a:extLst>
          </p:cNvPr>
          <p:cNvSpPr txBox="1"/>
          <p:nvPr/>
        </p:nvSpPr>
        <p:spPr>
          <a:xfrm>
            <a:off x="5510168" y="1383609"/>
            <a:ext cx="300082" cy="369332"/>
          </a:xfrm>
          <a:prstGeom prst="rect">
            <a:avLst/>
          </a:prstGeom>
          <a:noFill/>
        </p:spPr>
        <p:txBody>
          <a:bodyPr wrap="none" rtlCol="0">
            <a:spAutoFit/>
          </a:bodyPr>
          <a:lstStyle/>
          <a:p>
            <a:r>
              <a:rPr lang="en-US" dirty="0"/>
              <a:t>*</a:t>
            </a:r>
          </a:p>
        </p:txBody>
      </p:sp>
      <p:sp>
        <p:nvSpPr>
          <p:cNvPr id="10" name="TextBox 9">
            <a:extLst>
              <a:ext uri="{FF2B5EF4-FFF2-40B4-BE49-F238E27FC236}">
                <a16:creationId xmlns:a16="http://schemas.microsoft.com/office/drawing/2014/main" id="{0D20AFFA-4400-4BC0-B8C5-D760CC0A30BD}"/>
              </a:ext>
            </a:extLst>
          </p:cNvPr>
          <p:cNvSpPr txBox="1"/>
          <p:nvPr/>
        </p:nvSpPr>
        <p:spPr>
          <a:xfrm>
            <a:off x="9423601" y="4196733"/>
            <a:ext cx="2476500" cy="1569660"/>
          </a:xfrm>
          <a:prstGeom prst="rect">
            <a:avLst/>
          </a:prstGeom>
          <a:solidFill>
            <a:schemeClr val="tx2">
              <a:lumMod val="20000"/>
              <a:lumOff val="80000"/>
            </a:schemeClr>
          </a:solidFill>
        </p:spPr>
        <p:txBody>
          <a:bodyPr wrap="square">
            <a:spAutoFit/>
          </a:bodyPr>
          <a:lstStyle/>
          <a:p>
            <a:r>
              <a:rPr lang="en-US" sz="1200" b="0" i="0" dirty="0">
                <a:solidFill>
                  <a:srgbClr val="333333"/>
                </a:solidFill>
                <a:effectLst/>
                <a:latin typeface="Source Sans Pro" panose="020B0503030403020204" pitchFamily="34" charset="0"/>
              </a:rPr>
              <a:t>*The Small Business Innovation Research (SBIR) and Small Business Technology Transfer (STTR) grant programs are competitive federal funds that encourage domestic small businesses to engage in research and development with the potential for commercialization. </a:t>
            </a:r>
            <a:endParaRPr lang="en-US" sz="1200" dirty="0"/>
          </a:p>
        </p:txBody>
      </p:sp>
      <p:pic>
        <p:nvPicPr>
          <p:cNvPr id="11" name="Picture 2" descr="Home - MassINC">
            <a:extLst>
              <a:ext uri="{FF2B5EF4-FFF2-40B4-BE49-F238E27FC236}">
                <a16:creationId xmlns:a16="http://schemas.microsoft.com/office/drawing/2014/main" id="{E3FA4E44-4C36-417E-A976-D7394CDED8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1909" y="6442286"/>
            <a:ext cx="903782" cy="16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895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469D3583C8CA4C9B47E4955851D681" ma:contentTypeVersion="11" ma:contentTypeDescription="Create a new document." ma:contentTypeScope="" ma:versionID="cb7ee2f5c35a7ed8943d2afdf7c822cb">
  <xsd:schema xmlns:xsd="http://www.w3.org/2001/XMLSchema" xmlns:xs="http://www.w3.org/2001/XMLSchema" xmlns:p="http://schemas.microsoft.com/office/2006/metadata/properties" xmlns:ns2="ac58f95b-d7f0-4395-82b0-1a765e6366cc" xmlns:ns3="de5bd894-3ed4-452f-9059-443805aeec4d" targetNamespace="http://schemas.microsoft.com/office/2006/metadata/properties" ma:root="true" ma:fieldsID="a3042a128f29d33923d8bfa287b35b8f" ns2:_="" ns3:_="">
    <xsd:import namespace="ac58f95b-d7f0-4395-82b0-1a765e6366cc"/>
    <xsd:import namespace="de5bd894-3ed4-452f-9059-443805aeec4d"/>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8f95b-d7f0-4395-82b0-1a765e6366cc"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5bd894-3ed4-452f-9059-443805aeec4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341AD8-1698-4FC5-8A1E-5F49364071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58f95b-d7f0-4395-82b0-1a765e6366cc"/>
    <ds:schemaRef ds:uri="de5bd894-3ed4-452f-9059-443805aeec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9052C3-B873-4539-B4C6-9BEB5F1403E6}">
  <ds:schemaRefs>
    <ds:schemaRef ds:uri="http://schemas.microsoft.com/sharepoint/v3/contenttype/forms"/>
  </ds:schemaRefs>
</ds:datastoreItem>
</file>

<file path=customXml/itemProps3.xml><?xml version="1.0" encoding="utf-8"?>
<ds:datastoreItem xmlns:ds="http://schemas.openxmlformats.org/officeDocument/2006/customXml" ds:itemID="{6A50F0D8-25B8-4EBD-A658-4C4534E0F113}">
  <ds:schemaRef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ac58f95b-d7f0-4395-82b0-1a765e6366cc"/>
    <ds:schemaRef ds:uri="http://schemas.microsoft.com/office/infopath/2007/PartnerControls"/>
    <ds:schemaRef ds:uri="de5bd894-3ed4-452f-9059-443805aeec4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12578</TotalTime>
  <Words>444</Words>
  <Application>Microsoft Office PowerPoint</Application>
  <PresentationFormat>Widescreen</PresentationFormat>
  <Paragraphs>44</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canada-type-gibson</vt:lpstr>
      <vt:lpstr>Hydra Text</vt:lpstr>
      <vt:lpstr>merriweather</vt:lpstr>
      <vt:lpstr>Source Sans Pro</vt:lpstr>
      <vt:lpstr>Office Theme</vt:lpstr>
      <vt:lpstr>PowerPoint Presentation</vt:lpstr>
      <vt:lpstr>Opportunities and Challenges for the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Forman</dc:creator>
  <cp:lastModifiedBy>Benjamin Forman</cp:lastModifiedBy>
  <cp:revision>14</cp:revision>
  <cp:lastPrinted>2021-03-30T12:26:53Z</cp:lastPrinted>
  <dcterms:created xsi:type="dcterms:W3CDTF">2021-03-22T22:46:30Z</dcterms:created>
  <dcterms:modified xsi:type="dcterms:W3CDTF">2021-03-31T16:25:05Z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0x010100CC469D3583C8CA4C9B47E4955851D681</vt:lpwstr>
  </property>
</Properties>
</file>