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0" r:id="rId7"/>
    <p:sldId id="263" r:id="rId8"/>
    <p:sldId id="262" r:id="rId9"/>
    <p:sldId id="264" r:id="rId10"/>
    <p:sldId id="266" r:id="rId11"/>
    <p:sldId id="267" r:id="rId12"/>
    <p:sldId id="271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4"/>
    <p:restoredTop sz="96208"/>
  </p:normalViewPr>
  <p:slideViewPr>
    <p:cSldViewPr snapToGrid="0" snapToObjects="1">
      <p:cViewPr varScale="1">
        <p:scale>
          <a:sx n="57" d="100"/>
          <a:sy n="57" d="100"/>
        </p:scale>
        <p:origin x="9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37C56-C7EE-6F44-AA03-91BDA221168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F3536-C773-8C4B-890F-ACDCD76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/interactive/2021/us/</a:t>
            </a:r>
            <a:r>
              <a:rPr lang="en-US" dirty="0" err="1"/>
              <a:t>suffolk-massachusetts-covid-cases.html</a:t>
            </a:r>
            <a:endParaRPr lang="en-US" dirty="0"/>
          </a:p>
          <a:p>
            <a:r>
              <a:rPr lang="en-US" dirty="0"/>
              <a:t>Early educators have been on the front lines, providing care and support for young children and families, regardless of how high the average cases per capita have been.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F3536-C773-8C4B-890F-ACDCD76B39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5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7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8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5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5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A2CC-98AE-C74E-B781-8977821D9C0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1350-4D4C-0D4A-A5D4-BA81F5E8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08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-19: the latest research and publishing opportunities | Emerald  Publishing">
            <a:extLst>
              <a:ext uri="{FF2B5EF4-FFF2-40B4-BE49-F238E27FC236}">
                <a16:creationId xmlns:a16="http://schemas.microsoft.com/office/drawing/2014/main" id="{922B38C8-29D5-9F46-8FD2-1D68D59C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47481" y="-89046"/>
            <a:ext cx="12761264" cy="71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06FD81-45B0-4045-A383-574A4B6B5DCF}"/>
              </a:ext>
            </a:extLst>
          </p:cNvPr>
          <p:cNvSpPr/>
          <p:nvPr/>
        </p:nvSpPr>
        <p:spPr>
          <a:xfrm>
            <a:off x="7137779" y="-410191"/>
            <a:ext cx="5054221" cy="7500291"/>
          </a:xfrm>
          <a:prstGeom prst="rect">
            <a:avLst/>
          </a:prstGeom>
          <a:solidFill>
            <a:schemeClr val="dk1">
              <a:alpha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20C9B-32B5-0445-9A92-EA3971F69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256" y="2019642"/>
            <a:ext cx="9110803" cy="123632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Vaccine Hesitancy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CEAA1-1174-D347-A58C-AC6D20A08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4255" y="3465425"/>
            <a:ext cx="4549997" cy="2908714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 Conversation for Early Education Leaders, Providers, Funders and Community Members</a:t>
            </a:r>
          </a:p>
          <a:p>
            <a:pPr algn="l"/>
            <a:endParaRPr lang="en-US" sz="2000" dirty="0"/>
          </a:p>
          <a:p>
            <a:pPr algn="l">
              <a:lnSpc>
                <a:spcPct val="110000"/>
              </a:lnSpc>
            </a:pPr>
            <a:r>
              <a:rPr lang="en-US" sz="2000" dirty="0" err="1"/>
              <a:t>Pratima</a:t>
            </a:r>
            <a:r>
              <a:rPr lang="en-US" sz="2000" dirty="0"/>
              <a:t> Patil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37F4B-31C0-DD4E-9DB6-8CEA400F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402" y="5800224"/>
            <a:ext cx="3549998" cy="5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&#10;&#10;Description automatically generated">
            <a:extLst>
              <a:ext uri="{FF2B5EF4-FFF2-40B4-BE49-F238E27FC236}">
                <a16:creationId xmlns:a16="http://schemas.microsoft.com/office/drawing/2014/main" id="{E095056E-500D-E94A-B95F-E05749C91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4" y="78175"/>
            <a:ext cx="6956962" cy="6661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56F870-3D75-C24C-801F-82DD4211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7" y="6381750"/>
            <a:ext cx="1695545" cy="3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8C371337-C515-034E-AC3A-49FA443C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66" y="643466"/>
            <a:ext cx="752846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4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F0F0-5676-BA44-A01C-D9E6C55B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36"/>
          <a:stretch/>
        </p:blipFill>
        <p:spPr>
          <a:xfrm>
            <a:off x="530744" y="825157"/>
            <a:ext cx="11130512" cy="431525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572471E-7574-2A4D-802C-8BBCBE471C34}"/>
              </a:ext>
            </a:extLst>
          </p:cNvPr>
          <p:cNvSpPr/>
          <p:nvPr/>
        </p:nvSpPr>
        <p:spPr>
          <a:xfrm>
            <a:off x="7782070" y="2876707"/>
            <a:ext cx="1062681" cy="4695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0C20B-BC21-114E-99F9-51E86CEE635C}"/>
              </a:ext>
            </a:extLst>
          </p:cNvPr>
          <p:cNvSpPr/>
          <p:nvPr/>
        </p:nvSpPr>
        <p:spPr>
          <a:xfrm>
            <a:off x="2780270" y="5797333"/>
            <a:ext cx="6631459" cy="84482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45% of adults want to get the vaccine, while 30% do not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35D49-4FA2-BD4A-95C4-B6E5F9AF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751" y="168235"/>
            <a:ext cx="1782634" cy="10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334F159-F3AE-0C4B-9224-3415E742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653" y="4554294"/>
            <a:ext cx="4457178" cy="1017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F24CA-1AA9-FF42-B3D3-927B34F8AB5C}"/>
              </a:ext>
            </a:extLst>
          </p:cNvPr>
          <p:cNvSpPr txBox="1"/>
          <p:nvPr/>
        </p:nvSpPr>
        <p:spPr>
          <a:xfrm>
            <a:off x="8734926" y="6352674"/>
            <a:ext cx="216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Rosenbaum, 2/12/21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E717B-E72F-4642-98A1-E2DD367DBB8C}"/>
              </a:ext>
            </a:extLst>
          </p:cNvPr>
          <p:cNvSpPr txBox="1"/>
          <p:nvPr/>
        </p:nvSpPr>
        <p:spPr>
          <a:xfrm>
            <a:off x="673767" y="564378"/>
            <a:ext cx="478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Vaccine Hesitancy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A7F14-9022-3043-BD52-2D7B53E29726}"/>
              </a:ext>
            </a:extLst>
          </p:cNvPr>
          <p:cNvSpPr txBox="1"/>
          <p:nvPr/>
        </p:nvSpPr>
        <p:spPr>
          <a:xfrm>
            <a:off x="595326" y="1491917"/>
            <a:ext cx="80130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Complex: a mix of fears, historical contexts, life experiences, trauma, peers ; all sources of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Need more than health messaging,; more than just ‘understand the science’ or ‘science says so’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Remove Stigma and Shame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Requires Empathy and Humility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do we have these conversations and how do we support each other?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572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FDCAF43-7C72-FD48-8C86-3E0B24BB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9" y="1164507"/>
            <a:ext cx="5713441" cy="5332545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0B994374-D0D4-8D48-A5C0-261EF9EF2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9" y="32093"/>
            <a:ext cx="2318753" cy="1132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AF46E9-CED6-0E4E-8888-61E7026F4C9B}"/>
              </a:ext>
            </a:extLst>
          </p:cNvPr>
          <p:cNvSpPr txBox="1"/>
          <p:nvPr/>
        </p:nvSpPr>
        <p:spPr>
          <a:xfrm>
            <a:off x="6366934" y="1676401"/>
            <a:ext cx="544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“Social Networks are a powerful tool tool to encourage vaccination."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5D742C-7C30-5841-A9E0-5E7A2BE148CB}"/>
              </a:ext>
            </a:extLst>
          </p:cNvPr>
          <p:cNvSpPr txBox="1"/>
          <p:nvPr/>
        </p:nvSpPr>
        <p:spPr>
          <a:xfrm>
            <a:off x="6366934" y="3606801"/>
            <a:ext cx="544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“For many, the workplace remains one of their most important social networks.”</a:t>
            </a:r>
          </a:p>
        </p:txBody>
      </p:sp>
    </p:spTree>
    <p:extLst>
      <p:ext uri="{BB962C8B-B14F-4D97-AF65-F5344CB8AC3E}">
        <p14:creationId xmlns:p14="http://schemas.microsoft.com/office/powerpoint/2010/main" val="172772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F0E7AAA-870D-EB49-8007-D01C40F5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56" y="706755"/>
            <a:ext cx="4336412" cy="617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9D0523-408B-074B-958D-5C0EE5A9214F}"/>
              </a:ext>
            </a:extLst>
          </p:cNvPr>
          <p:cNvSpPr txBox="1"/>
          <p:nvPr/>
        </p:nvSpPr>
        <p:spPr>
          <a:xfrm>
            <a:off x="321732" y="997527"/>
            <a:ext cx="6224033" cy="517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2400" dirty="0"/>
            </a:br>
            <a:r>
              <a:rPr lang="en-US" sz="2400" b="1" dirty="0"/>
              <a:t>Dr. Renee Boynton Jarrett</a:t>
            </a:r>
            <a:r>
              <a:rPr lang="en-US" sz="2400" dirty="0"/>
              <a:t>, </a:t>
            </a:r>
            <a:r>
              <a:rPr lang="en-US" sz="2400" i="1" dirty="0"/>
              <a:t>Founding Director</a:t>
            </a:r>
            <a:r>
              <a:rPr lang="en-US" sz="2400" dirty="0"/>
              <a:t>, Vital Village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2400" dirty="0"/>
            </a:br>
            <a:r>
              <a:rPr lang="en-US" sz="2400" b="1" dirty="0"/>
              <a:t>Donna Warner</a:t>
            </a:r>
            <a:r>
              <a:rPr lang="en-US" sz="2400" dirty="0"/>
              <a:t>, </a:t>
            </a:r>
            <a:r>
              <a:rPr lang="en-US" sz="2400" i="1" dirty="0"/>
              <a:t>Child Care Center Director</a:t>
            </a:r>
            <a:r>
              <a:rPr lang="en-US" sz="2400" dirty="0"/>
              <a:t>, Boston Children's Hospital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2400" dirty="0"/>
            </a:br>
            <a:r>
              <a:rPr lang="en-US" sz="2400" b="1" dirty="0"/>
              <a:t>Josette Williams</a:t>
            </a:r>
            <a:r>
              <a:rPr lang="en-US" sz="2400" dirty="0"/>
              <a:t>, </a:t>
            </a:r>
            <a:r>
              <a:rPr lang="en-US" sz="2400" i="1" dirty="0"/>
              <a:t>Program Manager</a:t>
            </a:r>
            <a:r>
              <a:rPr lang="en-US" sz="2400" dirty="0"/>
              <a:t>, Countdown to Kindergarten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Natanja</a:t>
            </a:r>
            <a:r>
              <a:rPr lang="en-US" sz="2400" b="1" dirty="0"/>
              <a:t> Craig-Oquendo</a:t>
            </a:r>
            <a:r>
              <a:rPr lang="en-US" sz="2400" dirty="0"/>
              <a:t>, </a:t>
            </a:r>
            <a:r>
              <a:rPr lang="en-US" sz="2400" i="1" dirty="0"/>
              <a:t>Executive Directo</a:t>
            </a:r>
            <a:r>
              <a:rPr lang="en-US" sz="2400" dirty="0"/>
              <a:t>r, Boston Women's Fund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3BA7A2-F1B3-9A43-9651-60E75F0AE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34" y="2285509"/>
            <a:ext cx="3508448" cy="558162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30E4F9-E199-6340-8FA5-1A9CB924F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392" y="3691284"/>
            <a:ext cx="2936876" cy="844352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6C70EA4-7039-4F46-BB0B-2ABF9CF68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845" y="5286540"/>
            <a:ext cx="2208420" cy="7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8FDB70-A4C3-7845-A0EC-EBE6918D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3" y="476250"/>
            <a:ext cx="8139297" cy="5907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6F870-3D75-C24C-801F-82DD4211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73" y="6231211"/>
            <a:ext cx="1695545" cy="3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2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A45580-E4A3-6047-B2A1-7FA54233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24" y="301672"/>
            <a:ext cx="9897552" cy="6080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6F870-3D75-C24C-801F-82DD4211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73" y="6231211"/>
            <a:ext cx="1695545" cy="301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68ED00-B850-7E41-8B47-52809F688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452" y="476250"/>
            <a:ext cx="5537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DC51B-6FEB-784B-85BA-DE9C4E3C5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424" y="215412"/>
            <a:ext cx="7275151" cy="6427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D849E-F519-FF4C-802E-A8D0E3B2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696" y="5376832"/>
            <a:ext cx="1598850" cy="12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7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D8F5-8FC7-BC43-B0FB-A945414A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93304"/>
            <a:ext cx="10515600" cy="4810539"/>
          </a:xfrm>
        </p:spPr>
        <p:txBody>
          <a:bodyPr>
            <a:normAutofit/>
          </a:bodyPr>
          <a:lstStyle/>
          <a:p>
            <a:r>
              <a:rPr lang="en-US" sz="4000" dirty="0"/>
              <a:t>“The COVID-19 virus is ruthlessly contagious and, at the same time, highly selective.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It’s capacity to infect is universal, but the consequences of becoming infected are not.”</a:t>
            </a:r>
            <a:br>
              <a:rPr lang="en-US" sz="4000" dirty="0"/>
            </a:br>
            <a:r>
              <a:rPr lang="en-US" sz="4000" dirty="0"/>
              <a:t>																	</a:t>
            </a:r>
            <a:r>
              <a:rPr lang="en-US" sz="2700" dirty="0" err="1"/>
              <a:t>Shonkoff</a:t>
            </a:r>
            <a:r>
              <a:rPr lang="en-US" sz="2700" dirty="0"/>
              <a:t> and Williams, 2020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6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3DA63-15E3-344A-BDE0-C6EA3535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08" y="373642"/>
            <a:ext cx="10003384" cy="6110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42499-2061-EC42-BD17-0622ACD5EC5B}"/>
              </a:ext>
            </a:extLst>
          </p:cNvPr>
          <p:cNvSpPr txBox="1"/>
          <p:nvPr/>
        </p:nvSpPr>
        <p:spPr>
          <a:xfrm>
            <a:off x="6096000" y="2688609"/>
            <a:ext cx="4453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“From the early days of the pandemic, Massachusetts cities with large Latino and Black populations have suffered high infection rates and death tolls.”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04B05-5CB2-CD40-946B-CB51C93ED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421" y="4072215"/>
            <a:ext cx="1598850" cy="12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6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7E1C8A-3D4A-9543-817F-46C9400BA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24" y="246481"/>
            <a:ext cx="8599952" cy="6365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FEC2-25CD-3349-9B16-97DA7F562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612" y="5322627"/>
            <a:ext cx="1181712" cy="12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A8053-24FB-224A-9622-3D8CE3569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95" y="293574"/>
            <a:ext cx="8572810" cy="6270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BC058-9EEC-B244-9F21-CB6F5C62E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612" y="5322627"/>
            <a:ext cx="1181712" cy="12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2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0DAE24-907B-B447-90A4-05F239D3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63" y="382137"/>
            <a:ext cx="9764274" cy="6093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A5110-6923-974D-BABD-F4C9A04C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383" y="259308"/>
            <a:ext cx="1142168" cy="12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1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305</Words>
  <Application>Microsoft Office PowerPoint</Application>
  <PresentationFormat>Widescreen</PresentationFormat>
  <Paragraphs>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Vaccine Hesitancy</vt:lpstr>
      <vt:lpstr>PowerPoint Presentation</vt:lpstr>
      <vt:lpstr>PowerPoint Presentation</vt:lpstr>
      <vt:lpstr>PowerPoint Presentation</vt:lpstr>
      <vt:lpstr>“The COVID-19 virus is ruthlessly contagious and, at the same time, highly selective.   It’s capacity to infect is universal, but the consequences of becoming infected are not.”                  Shonkoff and Williams, 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Hesitancy</dc:title>
  <dc:creator>Sayon Dutta</dc:creator>
  <cp:lastModifiedBy>Hinkle, Michelle</cp:lastModifiedBy>
  <cp:revision>4</cp:revision>
  <dcterms:created xsi:type="dcterms:W3CDTF">2021-03-12T12:17:34Z</dcterms:created>
  <dcterms:modified xsi:type="dcterms:W3CDTF">2021-03-12T18:16:58Z</dcterms:modified>
</cp:coreProperties>
</file>