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422" r:id="rId3"/>
    <p:sldId id="430" r:id="rId4"/>
    <p:sldId id="365" r:id="rId5"/>
    <p:sldId id="426" r:id="rId6"/>
    <p:sldId id="431" r:id="rId7"/>
    <p:sldId id="410" r:id="rId8"/>
    <p:sldId id="393" r:id="rId9"/>
    <p:sldId id="370" r:id="rId10"/>
    <p:sldId id="423" r:id="rId11"/>
    <p:sldId id="416" r:id="rId12"/>
    <p:sldId id="440" r:id="rId13"/>
    <p:sldId id="435" r:id="rId14"/>
    <p:sldId id="345" r:id="rId15"/>
    <p:sldId id="436" r:id="rId16"/>
    <p:sldId id="437" r:id="rId17"/>
    <p:sldId id="406" r:id="rId18"/>
    <p:sldId id="424" r:id="rId19"/>
    <p:sldId id="438" r:id="rId20"/>
    <p:sldId id="415" r:id="rId21"/>
    <p:sldId id="408" r:id="rId22"/>
    <p:sldId id="428" r:id="rId23"/>
    <p:sldId id="394" r:id="rId24"/>
    <p:sldId id="404" r:id="rId25"/>
    <p:sldId id="429" r:id="rId26"/>
    <p:sldId id="434" r:id="rId27"/>
    <p:sldId id="432" r:id="rId28"/>
    <p:sldId id="433" r:id="rId29"/>
    <p:sldId id="302" r:id="rId30"/>
    <p:sldId id="442" r:id="rId31"/>
    <p:sldId id="441" r:id="rId3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urczak, Peter" initials="CP" lastIdx="6" clrIdx="0"/>
  <p:cmAuthor id="2" name="Calef, Anne" initials="CA" lastIdx="15" clrIdx="1">
    <p:extLst>
      <p:ext uri="{19B8F6BF-5375-455C-9EA6-DF929625EA0E}">
        <p15:presenceInfo xmlns:p15="http://schemas.microsoft.com/office/powerpoint/2012/main" userId="S::anne.calef@bostonindicators.org::6851c511-c754-452b-ab67-b4645aa19543" providerId="AD"/>
      </p:ext>
    </p:extLst>
  </p:cmAuthor>
  <p:cmAuthor id="3" name="Schuster, Luc" initials="SL" lastIdx="1" clrIdx="2">
    <p:extLst>
      <p:ext uri="{19B8F6BF-5375-455C-9EA6-DF929625EA0E}">
        <p15:presenceInfo xmlns:p15="http://schemas.microsoft.com/office/powerpoint/2012/main" userId="S-1-5-21-915026215-1271097201-1373009395-5725" providerId="AD"/>
      </p:ext>
    </p:extLst>
  </p:cmAuthor>
  <p:cmAuthor id="4" name="Schuster, Luc" initials="SL [2]" lastIdx="19" clrIdx="3">
    <p:extLst>
      <p:ext uri="{19B8F6BF-5375-455C-9EA6-DF929625EA0E}">
        <p15:presenceInfo xmlns:p15="http://schemas.microsoft.com/office/powerpoint/2012/main" userId="S::Luc.Schuster@bostonindicators.org::2981ddb6-a5cc-4865-b921-d90cc07d45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08EC2-8CC2-8D42-82DA-4AEAE084179C}" v="207" dt="2021-05-24T17:51:32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479" autoAdjust="0"/>
    <p:restoredTop sz="70014" autoAdjust="0"/>
  </p:normalViewPr>
  <p:slideViewPr>
    <p:cSldViewPr snapToGrid="0">
      <p:cViewPr varScale="1">
        <p:scale>
          <a:sx n="36" d="100"/>
          <a:sy n="36" d="100"/>
        </p:scale>
        <p:origin x="23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f, Anne" userId="6851c511-c754-452b-ab67-b4645aa19543" providerId="ADAL" clId="{B1008EC2-8CC2-8D42-82DA-4AEAE084179C}"/>
    <pc:docChg chg="undo redo custSel delSld modSld sldOrd">
      <pc:chgData name="Calef, Anne" userId="6851c511-c754-452b-ab67-b4645aa19543" providerId="ADAL" clId="{B1008EC2-8CC2-8D42-82DA-4AEAE084179C}" dt="2021-05-24T17:51:32.316" v="269" actId="20577"/>
      <pc:docMkLst>
        <pc:docMk/>
      </pc:docMkLst>
      <pc:sldChg chg="modSp mod modNotesTx">
        <pc:chgData name="Calef, Anne" userId="6851c511-c754-452b-ab67-b4645aa19543" providerId="ADAL" clId="{B1008EC2-8CC2-8D42-82DA-4AEAE084179C}" dt="2021-05-24T14:55:52.100" v="99" actId="14100"/>
        <pc:sldMkLst>
          <pc:docMk/>
          <pc:sldMk cId="1223091775" sldId="302"/>
        </pc:sldMkLst>
        <pc:spChg chg="mod">
          <ac:chgData name="Calef, Anne" userId="6851c511-c754-452b-ab67-b4645aa19543" providerId="ADAL" clId="{B1008EC2-8CC2-8D42-82DA-4AEAE084179C}" dt="2021-05-24T14:55:52.100" v="99" actId="14100"/>
          <ac:spMkLst>
            <pc:docMk/>
            <pc:sldMk cId="1223091775" sldId="302"/>
            <ac:spMk id="2" creationId="{00000000-0000-0000-0000-000000000000}"/>
          </ac:spMkLst>
        </pc:spChg>
      </pc:sldChg>
      <pc:sldChg chg="modSp mod">
        <pc:chgData name="Calef, Anne" userId="6851c511-c754-452b-ab67-b4645aa19543" providerId="ADAL" clId="{B1008EC2-8CC2-8D42-82DA-4AEAE084179C}" dt="2021-05-24T14:55:50.279" v="97" actId="20577"/>
        <pc:sldMkLst>
          <pc:docMk/>
          <pc:sldMk cId="4174582154" sldId="365"/>
        </pc:sldMkLst>
        <pc:spChg chg="mod">
          <ac:chgData name="Calef, Anne" userId="6851c511-c754-452b-ab67-b4645aa19543" providerId="ADAL" clId="{B1008EC2-8CC2-8D42-82DA-4AEAE084179C}" dt="2021-05-24T14:55:50.279" v="97" actId="20577"/>
          <ac:spMkLst>
            <pc:docMk/>
            <pc:sldMk cId="4174582154" sldId="365"/>
            <ac:spMk id="7" creationId="{00000000-0000-0000-0000-000000000000}"/>
          </ac:spMkLst>
        </pc:spChg>
      </pc:sldChg>
      <pc:sldChg chg="modNotesTx">
        <pc:chgData name="Calef, Anne" userId="6851c511-c754-452b-ab67-b4645aa19543" providerId="ADAL" clId="{B1008EC2-8CC2-8D42-82DA-4AEAE084179C}" dt="2021-05-24T11:29:40.640" v="6" actId="20577"/>
        <pc:sldMkLst>
          <pc:docMk/>
          <pc:sldMk cId="1609403427" sldId="370"/>
        </pc:sldMkLst>
      </pc:sldChg>
      <pc:sldChg chg="modNotesTx">
        <pc:chgData name="Calef, Anne" userId="6851c511-c754-452b-ab67-b4645aa19543" providerId="ADAL" clId="{B1008EC2-8CC2-8D42-82DA-4AEAE084179C}" dt="2021-05-24T11:56:17.313" v="12" actId="20577"/>
        <pc:sldMkLst>
          <pc:docMk/>
          <pc:sldMk cId="3762913477" sldId="394"/>
        </pc:sldMkLst>
      </pc:sldChg>
      <pc:sldChg chg="del">
        <pc:chgData name="Calef, Anne" userId="6851c511-c754-452b-ab67-b4645aa19543" providerId="ADAL" clId="{B1008EC2-8CC2-8D42-82DA-4AEAE084179C}" dt="2021-05-24T13:43:10.560" v="49" actId="2696"/>
        <pc:sldMkLst>
          <pc:docMk/>
          <pc:sldMk cId="4258126111" sldId="405"/>
        </pc:sldMkLst>
      </pc:sldChg>
      <pc:sldChg chg="delSp modSp mod">
        <pc:chgData name="Calef, Anne" userId="6851c511-c754-452b-ab67-b4645aa19543" providerId="ADAL" clId="{B1008EC2-8CC2-8D42-82DA-4AEAE084179C}" dt="2021-05-24T15:56:13.919" v="103" actId="1076"/>
        <pc:sldMkLst>
          <pc:docMk/>
          <pc:sldMk cId="3331189533" sldId="406"/>
        </pc:sldMkLst>
        <pc:graphicFrameChg chg="mod">
          <ac:chgData name="Calef, Anne" userId="6851c511-c754-452b-ab67-b4645aa19543" providerId="ADAL" clId="{B1008EC2-8CC2-8D42-82DA-4AEAE084179C}" dt="2021-05-24T15:56:13.919" v="103" actId="1076"/>
          <ac:graphicFrameMkLst>
            <pc:docMk/>
            <pc:sldMk cId="3331189533" sldId="406"/>
            <ac:graphicFrameMk id="7" creationId="{483BC754-6A1A-9842-9FAE-8AF970A38FEB}"/>
          </ac:graphicFrameMkLst>
        </pc:graphicFrameChg>
        <pc:graphicFrameChg chg="mod">
          <ac:chgData name="Calef, Anne" userId="6851c511-c754-452b-ab67-b4645aa19543" providerId="ADAL" clId="{B1008EC2-8CC2-8D42-82DA-4AEAE084179C}" dt="2021-05-24T15:56:13.919" v="103" actId="1076"/>
          <ac:graphicFrameMkLst>
            <pc:docMk/>
            <pc:sldMk cId="3331189533" sldId="406"/>
            <ac:graphicFrameMk id="8" creationId="{49EF1D48-3ECB-5840-811E-5CB28E782A32}"/>
          </ac:graphicFrameMkLst>
        </pc:graphicFrameChg>
        <pc:graphicFrameChg chg="del">
          <ac:chgData name="Calef, Anne" userId="6851c511-c754-452b-ab67-b4645aa19543" providerId="ADAL" clId="{B1008EC2-8CC2-8D42-82DA-4AEAE084179C}" dt="2021-05-24T14:13:32.515" v="54" actId="478"/>
          <ac:graphicFrameMkLst>
            <pc:docMk/>
            <pc:sldMk cId="3331189533" sldId="406"/>
            <ac:graphicFrameMk id="9" creationId="{A2558168-FD36-274D-9238-62C8FBB0C250}"/>
          </ac:graphicFrameMkLst>
        </pc:graphicFrameChg>
        <pc:graphicFrameChg chg="del">
          <ac:chgData name="Calef, Anne" userId="6851c511-c754-452b-ab67-b4645aa19543" providerId="ADAL" clId="{B1008EC2-8CC2-8D42-82DA-4AEAE084179C}" dt="2021-05-24T14:13:33.540" v="55" actId="478"/>
          <ac:graphicFrameMkLst>
            <pc:docMk/>
            <pc:sldMk cId="3331189533" sldId="406"/>
            <ac:graphicFrameMk id="11" creationId="{C4EDCB98-89EF-AD48-B937-43F0FBB5F961}"/>
          </ac:graphicFrameMkLst>
        </pc:graphicFrameChg>
      </pc:sldChg>
      <pc:sldChg chg="modSp mod">
        <pc:chgData name="Calef, Anne" userId="6851c511-c754-452b-ab67-b4645aa19543" providerId="ADAL" clId="{B1008EC2-8CC2-8D42-82DA-4AEAE084179C}" dt="2021-05-24T11:55:35.584" v="11" actId="1076"/>
        <pc:sldMkLst>
          <pc:docMk/>
          <pc:sldMk cId="661641992" sldId="408"/>
        </pc:sldMkLst>
        <pc:spChg chg="mod">
          <ac:chgData name="Calef, Anne" userId="6851c511-c754-452b-ab67-b4645aa19543" providerId="ADAL" clId="{B1008EC2-8CC2-8D42-82DA-4AEAE084179C}" dt="2021-05-24T11:55:35.584" v="11" actId="1076"/>
          <ac:spMkLst>
            <pc:docMk/>
            <pc:sldMk cId="661641992" sldId="408"/>
            <ac:spMk id="2" creationId="{FC52994F-407C-BE48-A9AD-D849C6F9E632}"/>
          </ac:spMkLst>
        </pc:spChg>
      </pc:sldChg>
      <pc:sldChg chg="modSp mod modNotesTx">
        <pc:chgData name="Calef, Anne" userId="6851c511-c754-452b-ab67-b4645aa19543" providerId="ADAL" clId="{B1008EC2-8CC2-8D42-82DA-4AEAE084179C}" dt="2021-05-24T11:14:42.966" v="5" actId="20577"/>
        <pc:sldMkLst>
          <pc:docMk/>
          <pc:sldMk cId="2167254922" sldId="410"/>
        </pc:sldMkLst>
        <pc:graphicFrameChg chg="mod">
          <ac:chgData name="Calef, Anne" userId="6851c511-c754-452b-ab67-b4645aa19543" providerId="ADAL" clId="{B1008EC2-8CC2-8D42-82DA-4AEAE084179C}" dt="2021-05-24T10:35:58.607" v="2"/>
          <ac:graphicFrameMkLst>
            <pc:docMk/>
            <pc:sldMk cId="2167254922" sldId="410"/>
            <ac:graphicFrameMk id="10" creationId="{FE2083E8-C53F-584A-910C-06AE1A58ACB2}"/>
          </ac:graphicFrameMkLst>
        </pc:graphicFrameChg>
      </pc:sldChg>
      <pc:sldChg chg="modAnim">
        <pc:chgData name="Calef, Anne" userId="6851c511-c754-452b-ab67-b4645aa19543" providerId="ADAL" clId="{B1008EC2-8CC2-8D42-82DA-4AEAE084179C}" dt="2021-05-24T17:49:42.100" v="215"/>
        <pc:sldMkLst>
          <pc:docMk/>
          <pc:sldMk cId="3339188787" sldId="415"/>
        </pc:sldMkLst>
      </pc:sldChg>
      <pc:sldChg chg="ord">
        <pc:chgData name="Calef, Anne" userId="6851c511-c754-452b-ab67-b4645aa19543" providerId="ADAL" clId="{B1008EC2-8CC2-8D42-82DA-4AEAE084179C}" dt="2021-05-24T15:14:50.496" v="100" actId="20578"/>
        <pc:sldMkLst>
          <pc:docMk/>
          <pc:sldMk cId="395593701" sldId="416"/>
        </pc:sldMkLst>
      </pc:sldChg>
      <pc:sldChg chg="modNotesTx">
        <pc:chgData name="Calef, Anne" userId="6851c511-c754-452b-ab67-b4645aa19543" providerId="ADAL" clId="{B1008EC2-8CC2-8D42-82DA-4AEAE084179C}" dt="2021-05-24T13:57:09.268" v="53" actId="20577"/>
        <pc:sldMkLst>
          <pc:docMk/>
          <pc:sldMk cId="1146111085" sldId="430"/>
        </pc:sldMkLst>
      </pc:sldChg>
      <pc:sldChg chg="modNotesTx">
        <pc:chgData name="Calef, Anne" userId="6851c511-c754-452b-ab67-b4645aa19543" providerId="ADAL" clId="{B1008EC2-8CC2-8D42-82DA-4AEAE084179C}" dt="2021-05-24T11:13:52.090" v="4" actId="20577"/>
        <pc:sldMkLst>
          <pc:docMk/>
          <pc:sldMk cId="2116006016" sldId="431"/>
        </pc:sldMkLst>
      </pc:sldChg>
      <pc:sldChg chg="modAnim">
        <pc:chgData name="Calef, Anne" userId="6851c511-c754-452b-ab67-b4645aa19543" providerId="ADAL" clId="{B1008EC2-8CC2-8D42-82DA-4AEAE084179C}" dt="2021-05-24T17:48:56.183" v="211"/>
        <pc:sldMkLst>
          <pc:docMk/>
          <pc:sldMk cId="1602881902" sldId="434"/>
        </pc:sldMkLst>
      </pc:sldChg>
      <pc:sldChg chg="modNotesTx">
        <pc:chgData name="Calef, Anne" userId="6851c511-c754-452b-ab67-b4645aa19543" providerId="ADAL" clId="{B1008EC2-8CC2-8D42-82DA-4AEAE084179C}" dt="2021-05-24T11:34:33.264" v="7" actId="20577"/>
        <pc:sldMkLst>
          <pc:docMk/>
          <pc:sldMk cId="544652230" sldId="435"/>
        </pc:sldMkLst>
      </pc:sldChg>
      <pc:sldChg chg="modNotesTx">
        <pc:chgData name="Calef, Anne" userId="6851c511-c754-452b-ab67-b4645aa19543" providerId="ADAL" clId="{B1008EC2-8CC2-8D42-82DA-4AEAE084179C}" dt="2021-05-24T11:49:05.589" v="8" actId="20577"/>
        <pc:sldMkLst>
          <pc:docMk/>
          <pc:sldMk cId="2327325992" sldId="436"/>
        </pc:sldMkLst>
      </pc:sldChg>
      <pc:sldChg chg="del">
        <pc:chgData name="Calef, Anne" userId="6851c511-c754-452b-ab67-b4645aa19543" providerId="ADAL" clId="{B1008EC2-8CC2-8D42-82DA-4AEAE084179C}" dt="2021-05-24T13:43:10.560" v="49" actId="2696"/>
        <pc:sldMkLst>
          <pc:docMk/>
          <pc:sldMk cId="3108660287" sldId="439"/>
        </pc:sldMkLst>
      </pc:sldChg>
      <pc:sldChg chg="ord">
        <pc:chgData name="Calef, Anne" userId="6851c511-c754-452b-ab67-b4645aa19543" providerId="ADAL" clId="{B1008EC2-8CC2-8D42-82DA-4AEAE084179C}" dt="2021-05-24T15:19:01.091" v="101" actId="20578"/>
        <pc:sldMkLst>
          <pc:docMk/>
          <pc:sldMk cId="782323024" sldId="440"/>
        </pc:sldMkLst>
      </pc:sldChg>
      <pc:sldChg chg="modSp mod modAnim modNotesTx">
        <pc:chgData name="Calef, Anne" userId="6851c511-c754-452b-ab67-b4645aa19543" providerId="ADAL" clId="{B1008EC2-8CC2-8D42-82DA-4AEAE084179C}" dt="2021-05-24T17:51:32.316" v="269" actId="20577"/>
        <pc:sldMkLst>
          <pc:docMk/>
          <pc:sldMk cId="2622710638" sldId="441"/>
        </pc:sldMkLst>
        <pc:spChg chg="mod">
          <ac:chgData name="Calef, Anne" userId="6851c511-c754-452b-ab67-b4645aa19543" providerId="ADAL" clId="{B1008EC2-8CC2-8D42-82DA-4AEAE084179C}" dt="2021-05-24T17:51:32.316" v="269" actId="20577"/>
          <ac:spMkLst>
            <pc:docMk/>
            <pc:sldMk cId="2622710638" sldId="441"/>
            <ac:spMk id="3" creationId="{3E60EE57-1D9D-834F-B91D-BD45D579D137}"/>
          </ac:spMkLst>
        </pc:spChg>
        <pc:picChg chg="mod">
          <ac:chgData name="Calef, Anne" userId="6851c511-c754-452b-ab67-b4645aa19543" providerId="ADAL" clId="{B1008EC2-8CC2-8D42-82DA-4AEAE084179C}" dt="2021-05-24T12:12:26.591" v="13" actId="1076"/>
          <ac:picMkLst>
            <pc:docMk/>
            <pc:sldMk cId="2622710638" sldId="441"/>
            <ac:picMk id="5" creationId="{F9B6D56B-0757-F64A-BE89-E1406F4743A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c\OneDrive%20-%20The%20Boston%20Foundation\BI-Briefs\Asian_CF\2021-05\LanguageIsolation\sbo_sector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c\OneDrive%20-%20The%20Boston%20Foundation\BI-Briefs\Asian_CF\2021-05\Occupation\aapi_occ_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c\OneDrive%20-%20The%20Boston%20Foundation\BI-Briefs\Asian_CF\2021-05\Occupation\aapi_occ_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ostonfdn-my.sharepoint.com/personal/anne_calef_bostonindicators_org/Documents/BI-Briefs/Asian_CF/2021-05/Other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c\OneDrive%20-%20The%20Boston%20Foundation\BI-Briefs\Asian_CF\2021-05\CostBurden\Book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c\OneDrive%20-%20The%20Boston%20Foundation\CCDL-Briefs\Asian_CF\ACS_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bostonfdn-my.sharepoint.com/personal/anne_calef_bostonindicators_org/Documents/CCDL-Briefs/Asian_CF/ACS_Dat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ostonfdn-my.sharepoint.com/personal/anne_calef_bostonindicators_org/Documents/BI-Briefs/Asian_CF/2021-05/LanguageIsolation/lingiso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ostonfdn-my.sharepoint.com/personal/anne_calef_bostonindicators_org/Documents/BI-Briefs/Asian_CF/2021-05/OtherGrap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ostonfdn-my.sharepoint.com/personal/anne_calef_bostonindicators_org/Documents/BI-Briefs/Asian_CF/2021-05/Voting/Massachusetts%20Voter%20Turnout%20by%20Race%202010-2020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bostonfdn-my.sharepoint.com/personal/anne_calef_bostonindicators_org/Documents/BI-Briefs/Asian_CF/2021-05/OtherGraph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ostonfdn-my.sharepoint.com/personal/anne_calef_bostonindicators_org/Documents/CCDL-Briefs/Asian_CF/DHS_2018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c\OneDrive%20-%20The%20Boston%20Foundation\BI-Briefs\Asian_CF\2021-05\Other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230857012439E-2"/>
          <c:y val="8.7162385454772798E-2"/>
          <c:w val="0.898550197722773"/>
          <c:h val="0.882315278656818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14A8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Pop'!$A$34:$A$43</c:f>
              <c:strCache>
                <c:ptCount val="10"/>
                <c:pt idx="0">
                  <c:v>Latino</c:v>
                </c:pt>
                <c:pt idx="1">
                  <c:v>Asian American</c:v>
                </c:pt>
                <c:pt idx="2">
                  <c:v>African 
American</c:v>
                </c:pt>
                <c:pt idx="3">
                  <c:v>Other</c:v>
                </c:pt>
                <c:pt idx="4">
                  <c:v>Native American</c:v>
                </c:pt>
                <c:pt idx="5">
                  <c:v>White</c:v>
                </c:pt>
                <c:pt idx="8">
                  <c:v>Foreign Born</c:v>
                </c:pt>
                <c:pt idx="9">
                  <c:v>U.S. Born</c:v>
                </c:pt>
              </c:strCache>
            </c:strRef>
          </c:cat>
          <c:val>
            <c:numRef>
              <c:f>'Total Pop'!$B$34:$B$43</c:f>
              <c:numCache>
                <c:formatCode>General</c:formatCode>
                <c:ptCount val="10"/>
                <c:pt idx="8" formatCode="_(* #,##0_);_(* \(#,##0\);_(* &quot;-&quot;??_);_(@_)">
                  <c:v>496148</c:v>
                </c:pt>
                <c:pt idx="9" formatCode="_(* #,##0_);_(* \(#,##0\);_(* &quot;-&quot;??_);_(@_)">
                  <c:v>60983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4BE7-AD61-19AF28A275C4}"/>
            </c:ext>
          </c:extLst>
        </c:ser>
        <c:ser>
          <c:idx val="1"/>
          <c:order val="1"/>
          <c:spPr>
            <a:solidFill>
              <a:srgbClr val="75B9B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Pop'!$A$34:$A$43</c:f>
              <c:strCache>
                <c:ptCount val="10"/>
                <c:pt idx="0">
                  <c:v>Latino</c:v>
                </c:pt>
                <c:pt idx="1">
                  <c:v>Asian American</c:v>
                </c:pt>
                <c:pt idx="2">
                  <c:v>African 
American</c:v>
                </c:pt>
                <c:pt idx="3">
                  <c:v>Other</c:v>
                </c:pt>
                <c:pt idx="4">
                  <c:v>Native American</c:v>
                </c:pt>
                <c:pt idx="5">
                  <c:v>White</c:v>
                </c:pt>
                <c:pt idx="8">
                  <c:v>Foreign Born</c:v>
                </c:pt>
                <c:pt idx="9">
                  <c:v>U.S. Born</c:v>
                </c:pt>
              </c:strCache>
            </c:strRef>
          </c:cat>
          <c:val>
            <c:numRef>
              <c:f>'Total Pop'!$C$34:$C$43</c:f>
              <c:numCache>
                <c:formatCode>_(* #,##0_);_(* \(#,##0\);_(* "-"??_);_(@_)</c:formatCode>
                <c:ptCount val="10"/>
                <c:pt idx="0">
                  <c:v>370198</c:v>
                </c:pt>
                <c:pt idx="1">
                  <c:v>277409</c:v>
                </c:pt>
                <c:pt idx="2">
                  <c:v>158242</c:v>
                </c:pt>
                <c:pt idx="3">
                  <c:v>127172</c:v>
                </c:pt>
                <c:pt idx="4">
                  <c:v>1495</c:v>
                </c:pt>
                <c:pt idx="5">
                  <c:v>-379141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B-4BE7-AD61-19AF28A2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78677328"/>
        <c:axId val="178677712"/>
      </c:barChart>
      <c:catAx>
        <c:axId val="17867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8677712"/>
        <c:crosses val="autoZero"/>
        <c:auto val="1"/>
        <c:lblAlgn val="ctr"/>
        <c:lblOffset val="100"/>
        <c:noMultiLvlLbl val="0"/>
      </c:catAx>
      <c:valAx>
        <c:axId val="17867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867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47760079664855"/>
          <c:y val="2.8879533233975612E-2"/>
          <c:w val="0.60427039694802576"/>
          <c:h val="0.93646502688525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sbo_sector!$G$1</c:f>
              <c:strCache>
                <c:ptCount val="1"/>
                <c:pt idx="0">
                  <c:v>Share AAPI-owned Businesses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E-8D45-BF0D-A63B91252C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5E-8D45-BF0D-A63B91252C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15E-8D45-BF0D-A63B91252C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sbo_sector!$B$2:$B$9</c:f>
              <c:strCache>
                <c:ptCount val="8"/>
                <c:pt idx="0">
                  <c:v>Accommodation and Food Services</c:v>
                </c:pt>
                <c:pt idx="1">
                  <c:v>Retail Trade</c:v>
                </c:pt>
                <c:pt idx="2">
                  <c:v>Other Services</c:v>
                </c:pt>
                <c:pt idx="3">
                  <c:v>Educational Services</c:v>
                </c:pt>
                <c:pt idx="4">
                  <c:v>Health Care and Social Assistance</c:v>
                </c:pt>
                <c:pt idx="5">
                  <c:v>Manufacturing</c:v>
                </c:pt>
                <c:pt idx="6">
                  <c:v>Transportation &amp; Warehousing</c:v>
                </c:pt>
                <c:pt idx="7">
                  <c:v>Professional, Scientific, and Technical Services</c:v>
                </c:pt>
              </c:strCache>
            </c:strRef>
          </c:cat>
          <c:val>
            <c:numRef>
              <c:f>sbo_sector!$G$2:$G$9</c:f>
              <c:numCache>
                <c:formatCode>0.0%</c:formatCode>
                <c:ptCount val="8"/>
                <c:pt idx="0">
                  <c:v>0.14794379460016199</c:v>
                </c:pt>
                <c:pt idx="1">
                  <c:v>8.1431659860677394E-2</c:v>
                </c:pt>
                <c:pt idx="2">
                  <c:v>7.6591811440455404E-2</c:v>
                </c:pt>
                <c:pt idx="3">
                  <c:v>6.1905136474474903E-2</c:v>
                </c:pt>
                <c:pt idx="4">
                  <c:v>5.8200760242151199E-2</c:v>
                </c:pt>
                <c:pt idx="5">
                  <c:v>5.79423868312757E-2</c:v>
                </c:pt>
                <c:pt idx="6">
                  <c:v>5.1286110011871805E-2</c:v>
                </c:pt>
                <c:pt idx="7">
                  <c:v>4.8532831032757497E-2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E-8D45-BF0D-A63B91252C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32531024"/>
        <c:axId val="1726184240"/>
      </c:barChart>
      <c:catAx>
        <c:axId val="173253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26184240"/>
        <c:crosses val="autoZero"/>
        <c:auto val="1"/>
        <c:lblAlgn val="ctr"/>
        <c:lblOffset val="100"/>
        <c:noMultiLvlLbl val="0"/>
      </c:catAx>
      <c:valAx>
        <c:axId val="17261842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73253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4B-BE48-9465-F4B6962753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B-BE48-9465-F4B6962753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4B-BE48-9465-F4B6962753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Latinx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0.13</c:v>
                </c:pt>
                <c:pt idx="2">
                  <c:v>0.16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1-ED48-B825-29676E6FB4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27"/>
        <c:axId val="1151610512"/>
        <c:axId val="1151612160"/>
      </c:barChart>
      <c:catAx>
        <c:axId val="115161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51612160"/>
        <c:crosses val="autoZero"/>
        <c:auto val="1"/>
        <c:lblAlgn val="ctr"/>
        <c:lblOffset val="100"/>
        <c:noMultiLvlLbl val="0"/>
      </c:catAx>
      <c:valAx>
        <c:axId val="11516121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6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r>
              <a:rPr lang="en-US" b="1" dirty="0"/>
              <a:t>Vietnamese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2-C04B-A73C-8171EA35FC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952-C04B-A73C-8171EA35FC7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2-C04B-A73C-8171EA35FC7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52-C04B-A73C-8171EA35FC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aapi_occ!$D$26:$D$31</c:f>
              <c:strCache>
                <c:ptCount val="6"/>
                <c:pt idx="0">
                  <c:v>Accountants And Auditors</c:v>
                </c:pt>
                <c:pt idx="1">
                  <c:v>Retail Salespersons</c:v>
                </c:pt>
                <c:pt idx="2">
                  <c:v>Software Developers</c:v>
                </c:pt>
                <c:pt idx="3">
                  <c:v>Other Assemblers And Fabricators</c:v>
                </c:pt>
                <c:pt idx="4">
                  <c:v>Carpenters</c:v>
                </c:pt>
                <c:pt idx="5">
                  <c:v>Manicurists And Pedicurists</c:v>
                </c:pt>
              </c:strCache>
            </c:strRef>
          </c:cat>
          <c:val>
            <c:numRef>
              <c:f>aapi_occ!$H$26:$H$31</c:f>
              <c:numCache>
                <c:formatCode>0.0%</c:formatCode>
                <c:ptCount val="6"/>
                <c:pt idx="0">
                  <c:v>2.00699621921487E-2</c:v>
                </c:pt>
                <c:pt idx="1">
                  <c:v>2.0175965513586101E-2</c:v>
                </c:pt>
                <c:pt idx="2">
                  <c:v>2.09533232041271E-2</c:v>
                </c:pt>
                <c:pt idx="3">
                  <c:v>2.6642168121267799E-2</c:v>
                </c:pt>
                <c:pt idx="4">
                  <c:v>4.5828769301438102E-2</c:v>
                </c:pt>
                <c:pt idx="5">
                  <c:v>0.123423200593619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2-C04B-A73C-8171EA35FC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2757040"/>
        <c:axId val="1784867968"/>
      </c:barChart>
      <c:catAx>
        <c:axId val="177275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84867968"/>
        <c:crosses val="autoZero"/>
        <c:auto val="1"/>
        <c:lblAlgn val="ctr"/>
        <c:lblOffset val="100"/>
        <c:noMultiLvlLbl val="0"/>
      </c:catAx>
      <c:valAx>
        <c:axId val="1784867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77275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r>
              <a:rPr lang="en-US" b="1" dirty="0"/>
              <a:t>Cambodian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aapi_occ!$D$8:$D$13</c:f>
              <c:strCache>
                <c:ptCount val="6"/>
                <c:pt idx="0">
                  <c:v>Electrical Assemblers</c:v>
                </c:pt>
                <c:pt idx="1">
                  <c:v>Construction Laborers</c:v>
                </c:pt>
                <c:pt idx="2">
                  <c:v>Other Metal Workers And Plastic Workers</c:v>
                </c:pt>
                <c:pt idx="3">
                  <c:v>Stockers And Order Fillers</c:v>
                </c:pt>
                <c:pt idx="4">
                  <c:v>Inspectors, Testers, Sorters, Samplers, And Weighers</c:v>
                </c:pt>
                <c:pt idx="5">
                  <c:v>Other Assemblers And Fabricators</c:v>
                </c:pt>
              </c:strCache>
            </c:strRef>
          </c:cat>
          <c:val>
            <c:numRef>
              <c:f>aapi_occ!$H$8:$H$13</c:f>
              <c:numCache>
                <c:formatCode>0.0%</c:formatCode>
                <c:ptCount val="6"/>
                <c:pt idx="0">
                  <c:v>2.3922330097087399E-2</c:v>
                </c:pt>
                <c:pt idx="1">
                  <c:v>2.49320388349515E-2</c:v>
                </c:pt>
                <c:pt idx="2">
                  <c:v>2.6485436893203901E-2</c:v>
                </c:pt>
                <c:pt idx="3">
                  <c:v>2.8504854368931999E-2</c:v>
                </c:pt>
                <c:pt idx="4">
                  <c:v>5.1029126213592201E-2</c:v>
                </c:pt>
                <c:pt idx="5">
                  <c:v>9.72427184466019E-2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9-AD49-AEAB-FAD0353B7D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64597536"/>
        <c:axId val="1264582928"/>
      </c:barChart>
      <c:catAx>
        <c:axId val="126459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264582928"/>
        <c:crosses val="autoZero"/>
        <c:auto val="1"/>
        <c:lblAlgn val="ctr"/>
        <c:lblOffset val="100"/>
        <c:noMultiLvlLbl val="0"/>
      </c:catAx>
      <c:valAx>
        <c:axId val="1264582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6459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07549545379214E-2"/>
          <c:y val="0.12755873917893171"/>
          <c:w val="0.97518490090924159"/>
          <c:h val="0.7241976567338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Poverty!$B$1</c:f>
              <c:strCache>
                <c:ptCount val="1"/>
                <c:pt idx="0">
                  <c:v>Boston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Black</c:v>
                </c:pt>
                <c:pt idx="3">
                  <c:v>Native American 
(&amp; Alaska Native)</c:v>
                </c:pt>
                <c:pt idx="4">
                  <c:v>Latinx</c:v>
                </c:pt>
              </c:strCache>
            </c:strRef>
          </c:cat>
          <c:val>
            <c:numRef>
              <c:f>Poverty!$B$2:$B$6</c:f>
              <c:numCache>
                <c:formatCode>0%</c:formatCode>
                <c:ptCount val="5"/>
                <c:pt idx="0">
                  <c:v>0.11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0.28999999999999998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B-F044-9881-E89DEBFCB2F5}"/>
            </c:ext>
          </c:extLst>
        </c:ser>
        <c:ser>
          <c:idx val="1"/>
          <c:order val="1"/>
          <c:tx>
            <c:strRef>
              <c:f>Poverty!$C$1</c:f>
              <c:strCache>
                <c:ptCount val="1"/>
                <c:pt idx="0">
                  <c:v>Greater Boston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Black</c:v>
                </c:pt>
                <c:pt idx="3">
                  <c:v>Native American 
(&amp; Alaska Native)</c:v>
                </c:pt>
                <c:pt idx="4">
                  <c:v>Latinx</c:v>
                </c:pt>
              </c:strCache>
            </c:strRef>
          </c:cat>
          <c:val>
            <c:numRef>
              <c:f>Poverty!$C$2:$C$6</c:f>
              <c:numCache>
                <c:formatCode>0%</c:formatCode>
                <c:ptCount val="5"/>
                <c:pt idx="0">
                  <c:v>0.06</c:v>
                </c:pt>
                <c:pt idx="1">
                  <c:v>0.13</c:v>
                </c:pt>
                <c:pt idx="2">
                  <c:v>0.18</c:v>
                </c:pt>
                <c:pt idx="3">
                  <c:v>0.23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B-F044-9881-E89DEBFCB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6499215"/>
        <c:axId val="1916440975"/>
      </c:barChart>
      <c:catAx>
        <c:axId val="191649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916440975"/>
        <c:crosses val="autoZero"/>
        <c:auto val="1"/>
        <c:lblAlgn val="ctr"/>
        <c:lblOffset val="100"/>
        <c:noMultiLvlLbl val="0"/>
      </c:catAx>
      <c:valAx>
        <c:axId val="1916440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1649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Renters that are Cost-Burdened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31-DC48-9016-ED3A19E0EE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31-DC48-9016-ED3A19E0EE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31-DC48-9016-ED3A19E0EED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31-DC48-9016-ED3A19E0EED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31-DC48-9016-ED3A19E0EED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31-DC48-9016-ED3A19E0EED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31-DC48-9016-ED3A19E0EED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31-DC48-9016-ED3A19E0EE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31-DC48-9016-ED3A19E0E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AAPI</c:v>
                </c:pt>
                <c:pt idx="1">
                  <c:v>White</c:v>
                </c:pt>
                <c:pt idx="2">
                  <c:v>Black</c:v>
                </c:pt>
                <c:pt idx="3">
                  <c:v>Latinx</c:v>
                </c:pt>
                <c:pt idx="4">
                  <c:v>Indian</c:v>
                </c:pt>
                <c:pt idx="5">
                  <c:v>Vietnamese</c:v>
                </c:pt>
                <c:pt idx="6">
                  <c:v>Cambodian</c:v>
                </c:pt>
                <c:pt idx="7">
                  <c:v>Chinese</c:v>
                </c:pt>
                <c:pt idx="8">
                  <c:v>Korean</c:v>
                </c:pt>
                <c:pt idx="9">
                  <c:v>Other AAPI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0.46</c:v>
                </c:pt>
                <c:pt idx="1">
                  <c:v>0.46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0.26</c:v>
                </c:pt>
                <c:pt idx="5">
                  <c:v>0.57999999999999996</c:v>
                </c:pt>
                <c:pt idx="6">
                  <c:v>0.52</c:v>
                </c:pt>
                <c:pt idx="7">
                  <c:v>0.54</c:v>
                </c:pt>
                <c:pt idx="8">
                  <c:v>0.56999999999999995</c:v>
                </c:pt>
                <c:pt idx="9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1-DC48-9016-ED3A19E0EE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-27"/>
        <c:axId val="1650612080"/>
        <c:axId val="1645774928"/>
      </c:barChart>
      <c:catAx>
        <c:axId val="16506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645774928"/>
        <c:crosses val="autoZero"/>
        <c:auto val="1"/>
        <c:lblAlgn val="ctr"/>
        <c:lblOffset val="100"/>
        <c:noMultiLvlLbl val="0"/>
      </c:catAx>
      <c:valAx>
        <c:axId val="1645774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506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'10k+ speakers'!$G$28</c:f>
              <c:strCache>
                <c:ptCount val="1"/>
                <c:pt idx="0">
                  <c:v>Percent Limited English Proficiency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D5-EB45-AA41-801AE4FE9D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D5-EB45-AA41-801AE4FE9D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D5-EB45-AA41-801AE4FE9D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D5-EB45-AA41-801AE4FE9D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D5-EB45-AA41-801AE4FE9D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D5-EB45-AA41-801AE4FE9D1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4D5-EB45-AA41-801AE4FE9D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4D5-EB45-AA41-801AE4FE9D1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4D5-EB45-AA41-801AE4FE9D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'10k+ speakers'!$F$29:$F$37</c:f>
              <c:strCache>
                <c:ptCount val="9"/>
                <c:pt idx="0">
                  <c:v>Vietnamese</c:v>
                </c:pt>
                <c:pt idx="1">
                  <c:v>Chinese (incl. Mandarin, Cantonese)</c:v>
                </c:pt>
                <c:pt idx="2">
                  <c:v>Khmer</c:v>
                </c:pt>
                <c:pt idx="3">
                  <c:v>Korean</c:v>
                </c:pt>
                <c:pt idx="4">
                  <c:v>Nepali or other Indic Languages</c:v>
                </c:pt>
                <c:pt idx="5">
                  <c:v>Arabic</c:v>
                </c:pt>
                <c:pt idx="6">
                  <c:v>Gujarati</c:v>
                </c:pt>
                <c:pt idx="7">
                  <c:v>Hindi</c:v>
                </c:pt>
                <c:pt idx="8">
                  <c:v>Tamil</c:v>
                </c:pt>
              </c:strCache>
            </c:strRef>
          </c:cat>
          <c:val>
            <c:numRef>
              <c:f>'10k+ speakers'!$G$29:$G$37</c:f>
              <c:numCache>
                <c:formatCode>0%</c:formatCode>
                <c:ptCount val="9"/>
                <c:pt idx="0">
                  <c:v>0.62218886983037924</c:v>
                </c:pt>
                <c:pt idx="1">
                  <c:v>0.50066873727541572</c:v>
                </c:pt>
                <c:pt idx="2">
                  <c:v>0.49427750868018344</c:v>
                </c:pt>
                <c:pt idx="3">
                  <c:v>0.40184786735856221</c:v>
                </c:pt>
                <c:pt idx="4">
                  <c:v>0.36902407420036826</c:v>
                </c:pt>
                <c:pt idx="5">
                  <c:v>0.36811057281276716</c:v>
                </c:pt>
                <c:pt idx="6">
                  <c:v>0.35853312171080109</c:v>
                </c:pt>
                <c:pt idx="7">
                  <c:v>0.17093871284172815</c:v>
                </c:pt>
                <c:pt idx="8">
                  <c:v>0.13998600139986001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2-0B4A-ABEE-4B137CE7C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194144"/>
        <c:axId val="189201200"/>
      </c:barChart>
      <c:catAx>
        <c:axId val="189194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small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9201200"/>
        <c:crosses val="autoZero"/>
        <c:auto val="1"/>
        <c:lblAlgn val="ctr"/>
        <c:lblOffset val="100"/>
        <c:noMultiLvlLbl val="0"/>
      </c:catAx>
      <c:valAx>
        <c:axId val="1892012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91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'7.5k+ speakers'!$G$17</c:f>
              <c:strCache>
                <c:ptCount val="1"/>
                <c:pt idx="0">
                  <c:v>Percent English Proficiency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7-544F-901A-465F9C42A7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7-544F-901A-465F9C42A7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27-544F-901A-465F9C42A7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27-544F-901A-465F9C42A7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27-544F-901A-465F9C42A7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27-544F-901A-465F9C42A78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27-544F-901A-465F9C42A78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27-544F-901A-465F9C42A78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27-544F-901A-465F9C42A78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C5C-1A44-ABD9-9166AE3A31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C5C-1A44-ABD9-9166AE3A31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C5C-1A44-ABD9-9166AE3A31D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C5C-1A44-ABD9-9166AE3A31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cap="small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'7.5k+ speakers'!$F$18:$F$30</c:f>
              <c:strCache>
                <c:ptCount val="13"/>
                <c:pt idx="0">
                  <c:v>Tamil</c:v>
                </c:pt>
                <c:pt idx="1">
                  <c:v>Telugu</c:v>
                </c:pt>
                <c:pt idx="2">
                  <c:v>Hindi</c:v>
                </c:pt>
                <c:pt idx="3">
                  <c:v>Tagalog</c:v>
                </c:pt>
                <c:pt idx="4">
                  <c:v>Urdu</c:v>
                </c:pt>
                <c:pt idx="5">
                  <c:v>Gujarati</c:v>
                </c:pt>
                <c:pt idx="6">
                  <c:v>Arabic</c:v>
                </c:pt>
                <c:pt idx="7">
                  <c:v>Nepali, or other Indic Languages</c:v>
                </c:pt>
                <c:pt idx="8">
                  <c:v>Korean</c:v>
                </c:pt>
                <c:pt idx="9">
                  <c:v>Japanese</c:v>
                </c:pt>
                <c:pt idx="10">
                  <c:v>Khmer</c:v>
                </c:pt>
                <c:pt idx="11">
                  <c:v>Chinese (incl. Mandarin, Cantonese)</c:v>
                </c:pt>
                <c:pt idx="12">
                  <c:v>Vietnamese</c:v>
                </c:pt>
              </c:strCache>
            </c:strRef>
          </c:cat>
          <c:val>
            <c:numRef>
              <c:f>'7.5k+ speakers'!$G$18:$G$30</c:f>
              <c:numCache>
                <c:formatCode>0%</c:formatCode>
                <c:ptCount val="13"/>
                <c:pt idx="0">
                  <c:v>0.86001399860013994</c:v>
                </c:pt>
                <c:pt idx="1">
                  <c:v>0.84830451381091398</c:v>
                </c:pt>
                <c:pt idx="2">
                  <c:v>0.82906128715827188</c:v>
                </c:pt>
                <c:pt idx="3">
                  <c:v>0.79704575477362793</c:v>
                </c:pt>
                <c:pt idx="4">
                  <c:v>0.74746046033174751</c:v>
                </c:pt>
                <c:pt idx="5">
                  <c:v>0.64146687828919891</c:v>
                </c:pt>
                <c:pt idx="6">
                  <c:v>0.63188942718723284</c:v>
                </c:pt>
                <c:pt idx="7">
                  <c:v>0.63097592579963169</c:v>
                </c:pt>
                <c:pt idx="8">
                  <c:v>0.59815213264143774</c:v>
                </c:pt>
                <c:pt idx="9">
                  <c:v>0.57219314938154142</c:v>
                </c:pt>
                <c:pt idx="10">
                  <c:v>0.5057224913198165</c:v>
                </c:pt>
                <c:pt idx="11">
                  <c:v>0.49933126272458428</c:v>
                </c:pt>
                <c:pt idx="12">
                  <c:v>0.37781113016962076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F-0146-A742-2ECBD239AE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9194536"/>
        <c:axId val="189198848"/>
      </c:barChart>
      <c:catAx>
        <c:axId val="189194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small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9198848"/>
        <c:crosses val="autoZero"/>
        <c:auto val="1"/>
        <c:lblAlgn val="ctr"/>
        <c:lblOffset val="100"/>
        <c:noMultiLvlLbl val="0"/>
      </c:catAx>
      <c:valAx>
        <c:axId val="1891988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800" b="0" i="0" u="none" strike="noStrike" kern="1200" cap="small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919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cap="small" baseline="0"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lingisol!$B$1</c:f>
              <c:strCache>
                <c:ptCount val="1"/>
                <c:pt idx="0">
                  <c:v>Linguistically Isolated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6-1D40-890A-F9A01CE571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A86-1D40-890A-F9A01CE571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4-0041-9A58-E5FEDF56A8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6-1D40-890A-F9A01CE571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lingisol!$A$2:$A$6</c:f>
              <c:strCache>
                <c:ptCount val="5"/>
                <c:pt idx="0">
                  <c:v>Asian Indian</c:v>
                </c:pt>
                <c:pt idx="1">
                  <c:v>Cambodian</c:v>
                </c:pt>
                <c:pt idx="2">
                  <c:v>Korean</c:v>
                </c:pt>
                <c:pt idx="3">
                  <c:v>Chinese</c:v>
                </c:pt>
                <c:pt idx="4">
                  <c:v>Vietnamese</c:v>
                </c:pt>
              </c:strCache>
            </c:strRef>
          </c:cat>
          <c:val>
            <c:numRef>
              <c:f>lingisol!$B$2:$B$6</c:f>
              <c:numCache>
                <c:formatCode>0%</c:formatCode>
                <c:ptCount val="5"/>
                <c:pt idx="0">
                  <c:v>6.19279027622269E-2</c:v>
                </c:pt>
                <c:pt idx="1">
                  <c:v>0.15903417818740401</c:v>
                </c:pt>
                <c:pt idx="2">
                  <c:v>0.176874783726333</c:v>
                </c:pt>
                <c:pt idx="3">
                  <c:v>0.301999534991862</c:v>
                </c:pt>
                <c:pt idx="4">
                  <c:v>0.32053041815775302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6-1D40-890A-F9A01CE571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4"/>
        <c:axId val="1886126383"/>
        <c:axId val="1886080271"/>
      </c:barChart>
      <c:catAx>
        <c:axId val="188612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86080271"/>
        <c:crosses val="autoZero"/>
        <c:auto val="1"/>
        <c:lblAlgn val="ctr"/>
        <c:lblOffset val="100"/>
        <c:noMultiLvlLbl val="0"/>
      </c:catAx>
      <c:valAx>
        <c:axId val="18860802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8612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DESE!$B$9</c:f>
              <c:strCache>
                <c:ptCount val="1"/>
                <c:pt idx="0">
                  <c:v>Share Asian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DESE!$A$10:$A$14</c:f>
              <c:strCache>
                <c:ptCount val="5"/>
                <c:pt idx="0">
                  <c:v>Boston</c:v>
                </c:pt>
                <c:pt idx="1">
                  <c:v>Lowell</c:v>
                </c:pt>
                <c:pt idx="2">
                  <c:v>Quincy</c:v>
                </c:pt>
                <c:pt idx="3">
                  <c:v>Lexington</c:v>
                </c:pt>
                <c:pt idx="4">
                  <c:v>Newton</c:v>
                </c:pt>
              </c:strCache>
            </c:strRef>
          </c:cat>
          <c:val>
            <c:numRef>
              <c:f>DESE!$B$10:$B$14</c:f>
              <c:numCache>
                <c:formatCode>0%</c:formatCode>
                <c:ptCount val="5"/>
                <c:pt idx="0">
                  <c:v>9.2999999999999999E-2</c:v>
                </c:pt>
                <c:pt idx="1">
                  <c:v>0.28199999999999997</c:v>
                </c:pt>
                <c:pt idx="2">
                  <c:v>0.41199999999999998</c:v>
                </c:pt>
                <c:pt idx="3">
                  <c:v>0.41799999999999998</c:v>
                </c:pt>
                <c:pt idx="4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5-A94C-8B45-19DE2F821D8B}"/>
            </c:ext>
          </c:extLst>
        </c:ser>
        <c:ser>
          <c:idx val="1"/>
          <c:order val="1"/>
          <c:tx>
            <c:strRef>
              <c:f>DESE!$C$9</c:f>
              <c:strCache>
                <c:ptCount val="1"/>
                <c:pt idx="0">
                  <c:v>Share Asian Teachers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DESE!$A$10:$A$14</c:f>
              <c:strCache>
                <c:ptCount val="5"/>
                <c:pt idx="0">
                  <c:v>Boston</c:v>
                </c:pt>
                <c:pt idx="1">
                  <c:v>Lowell</c:v>
                </c:pt>
                <c:pt idx="2">
                  <c:v>Quincy</c:v>
                </c:pt>
                <c:pt idx="3">
                  <c:v>Lexington</c:v>
                </c:pt>
                <c:pt idx="4">
                  <c:v>Newton</c:v>
                </c:pt>
              </c:strCache>
            </c:strRef>
          </c:cat>
          <c:val>
            <c:numRef>
              <c:f>DESE!$C$10:$C$14</c:f>
              <c:numCache>
                <c:formatCode>0%</c:formatCode>
                <c:ptCount val="5"/>
                <c:pt idx="0">
                  <c:v>5.1999999999999998E-2</c:v>
                </c:pt>
                <c:pt idx="1">
                  <c:v>4.4999999999999998E-2</c:v>
                </c:pt>
                <c:pt idx="2">
                  <c:v>5.0999999999999997E-2</c:v>
                </c:pt>
                <c:pt idx="3">
                  <c:v>5.8999999999999997E-2</c:v>
                </c:pt>
                <c:pt idx="4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5-A94C-8B45-19DE2F821D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27"/>
        <c:axId val="359352271"/>
        <c:axId val="343589743"/>
      </c:barChart>
      <c:catAx>
        <c:axId val="35935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343589743"/>
        <c:crosses val="autoZero"/>
        <c:auto val="1"/>
        <c:lblAlgn val="ctr"/>
        <c:lblOffset val="100"/>
        <c:noMultiLvlLbl val="0"/>
      </c:catAx>
      <c:valAx>
        <c:axId val="343589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935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009095043201454E-2"/>
          <c:y val="7.0983322076748928E-2"/>
          <c:w val="0.95998180991359705"/>
          <c:h val="0.7898838274807026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'Race Ethnicity'!$B$3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14A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'Race Ethnicity'!$C$1:$M$1</c:f>
              <c:strCache>
                <c:ptCount val="11"/>
                <c:pt idx="0">
                  <c:v>White</c:v>
                </c:pt>
                <c:pt idx="1">
                  <c:v>African American</c:v>
                </c:pt>
                <c:pt idx="2">
                  <c:v>Latinx</c:v>
                </c:pt>
                <c:pt idx="3">
                  <c:v>Asian American</c:v>
                </c:pt>
                <c:pt idx="4">
                  <c:v>Native American</c:v>
                </c:pt>
                <c:pt idx="6">
                  <c:v>White</c:v>
                </c:pt>
                <c:pt idx="7">
                  <c:v>African American</c:v>
                </c:pt>
                <c:pt idx="8">
                  <c:v>Latinx</c:v>
                </c:pt>
                <c:pt idx="9">
                  <c:v>Asian American</c:v>
                </c:pt>
                <c:pt idx="10">
                  <c:v>Native American</c:v>
                </c:pt>
              </c:strCache>
            </c:strRef>
          </c:cat>
          <c:val>
            <c:numRef>
              <c:f>'Race Ethnicity'!$C$3:$M$3</c:f>
              <c:numCache>
                <c:formatCode>0.0%</c:formatCode>
                <c:ptCount val="11"/>
                <c:pt idx="0">
                  <c:v>0.44700000000000001</c:v>
                </c:pt>
                <c:pt idx="1">
                  <c:v>0.221</c:v>
                </c:pt>
                <c:pt idx="2">
                  <c:v>0.19700000000000001</c:v>
                </c:pt>
                <c:pt idx="3">
                  <c:v>9.7000000000000003E-2</c:v>
                </c:pt>
                <c:pt idx="4">
                  <c:v>2E-3</c:v>
                </c:pt>
                <c:pt idx="6">
                  <c:v>0.66800000000000004</c:v>
                </c:pt>
                <c:pt idx="7">
                  <c:v>8.5000000000000006E-2</c:v>
                </c:pt>
                <c:pt idx="8">
                  <c:v>0.125</c:v>
                </c:pt>
                <c:pt idx="9">
                  <c:v>8.8999999999999996E-2</c:v>
                </c:pt>
                <c:pt idx="1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3-4DA0-92C8-B8A1727A0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0"/>
        <c:axId val="179792664"/>
        <c:axId val="179791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'Race Ethnicity'!$B$2</c15:sqref>
                        </c15:formulaRef>
                      </c:ext>
                    </c:extLst>
                    <c:strCache>
                      <c:ptCount val="1"/>
                      <c:pt idx="0">
                        <c:v>1990</c:v>
                      </c:pt>
                    </c:strCache>
                  </c:strRef>
                </c:tx>
                <c:spPr>
                  <a:solidFill>
                    <a:srgbClr val="314A8E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'Race Ethnicity'!$C$1:$M$1</c15:sqref>
                        </c15:formulaRef>
                      </c:ext>
                    </c:extLst>
                    <c:strCache>
                      <c:ptCount val="11"/>
                      <c:pt idx="0">
                        <c:v>White</c:v>
                      </c:pt>
                      <c:pt idx="1">
                        <c:v>African American</c:v>
                      </c:pt>
                      <c:pt idx="2">
                        <c:v>Latinx</c:v>
                      </c:pt>
                      <c:pt idx="3">
                        <c:v>Asian American</c:v>
                      </c:pt>
                      <c:pt idx="4">
                        <c:v>Native American</c:v>
                      </c:pt>
                      <c:pt idx="6">
                        <c:v>White</c:v>
                      </c:pt>
                      <c:pt idx="7">
                        <c:v>African American</c:v>
                      </c:pt>
                      <c:pt idx="8">
                        <c:v>Latinx</c:v>
                      </c:pt>
                      <c:pt idx="9">
                        <c:v>Asian American</c:v>
                      </c:pt>
                      <c:pt idx="10">
                        <c:v>Native American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'Race Ethnicity'!$C$2:$M$2</c15:sqref>
                        </c15:formulaRef>
                      </c:ext>
                    </c:extLst>
                    <c:numCache>
                      <c:formatCode>0.0%</c:formatCode>
                      <c:ptCount val="11"/>
                      <c:pt idx="0">
                        <c:v>0.58983811117515228</c:v>
                      </c:pt>
                      <c:pt idx="1">
                        <c:v>0.23836157434574939</c:v>
                      </c:pt>
                      <c:pt idx="2">
                        <c:v>0.107882350687727</c:v>
                      </c:pt>
                      <c:pt idx="3">
                        <c:v>5.1612184236691665E-2</c:v>
                      </c:pt>
                      <c:pt idx="4">
                        <c:v>2.6659329981907876E-3</c:v>
                      </c:pt>
                      <c:pt idx="6">
                        <c:v>0.86299999999999999</c:v>
                      </c:pt>
                      <c:pt idx="7">
                        <c:v>5.6000000000000001E-2</c:v>
                      </c:pt>
                      <c:pt idx="8">
                        <c:v>4.7E-2</c:v>
                      </c:pt>
                      <c:pt idx="9">
                        <c:v>2.9000000000000001E-2</c:v>
                      </c:pt>
                      <c:pt idx="10">
                        <c:v>1E-3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A63-4DA0-92C8-B8A1727A0613}"/>
                  </c:ext>
                </c:extLst>
              </c15:ser>
            </c15:filteredBarSeries>
          </c:ext>
        </c:extLst>
      </c:barChart>
      <c:catAx>
        <c:axId val="17979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1096"/>
        <c:crosses val="autoZero"/>
        <c:auto val="1"/>
        <c:lblAlgn val="ctr"/>
        <c:lblOffset val="100"/>
        <c:noMultiLvlLbl val="0"/>
      </c:catAx>
      <c:valAx>
        <c:axId val="179791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9792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MAPC!$B$1</c:f>
              <c:strCache>
                <c:ptCount val="1"/>
                <c:pt idx="0">
                  <c:v>Civilian Labor 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MAPC!$A$2:$A$6</c:f>
              <c:strCache>
                <c:ptCount val="5"/>
                <c:pt idx="0">
                  <c:v>White</c:v>
                </c:pt>
                <c:pt idx="1">
                  <c:v>Asian/Pacific Islander</c:v>
                </c:pt>
                <c:pt idx="2">
                  <c:v>Black</c:v>
                </c:pt>
                <c:pt idx="3">
                  <c:v>Latinx</c:v>
                </c:pt>
                <c:pt idx="4">
                  <c:v>Other</c:v>
                </c:pt>
              </c:strCache>
            </c:strRef>
          </c:cat>
          <c:val>
            <c:numRef>
              <c:f>MAPC!$B$2:$B$6</c:f>
              <c:numCache>
                <c:formatCode>0%</c:formatCode>
                <c:ptCount val="5"/>
                <c:pt idx="0">
                  <c:v>0.74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0-F948-8479-7CC93C6E2A33}"/>
            </c:ext>
          </c:extLst>
        </c:ser>
        <c:ser>
          <c:idx val="1"/>
          <c:order val="1"/>
          <c:tx>
            <c:strRef>
              <c:f>MAPC!$C$1</c:f>
              <c:strCache>
                <c:ptCount val="1"/>
                <c:pt idx="0">
                  <c:v>Municipal Workforce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MAPC!$A$2:$A$6</c:f>
              <c:strCache>
                <c:ptCount val="5"/>
                <c:pt idx="0">
                  <c:v>White</c:v>
                </c:pt>
                <c:pt idx="1">
                  <c:v>Asian/Pacific Islander</c:v>
                </c:pt>
                <c:pt idx="2">
                  <c:v>Black</c:v>
                </c:pt>
                <c:pt idx="3">
                  <c:v>Latinx</c:v>
                </c:pt>
                <c:pt idx="4">
                  <c:v>Other</c:v>
                </c:pt>
              </c:strCache>
            </c:strRef>
          </c:cat>
          <c:val>
            <c:numRef>
              <c:f>MAPC!$C$2:$C$6</c:f>
              <c:numCache>
                <c:formatCode>0%</c:formatCode>
                <c:ptCount val="5"/>
                <c:pt idx="0">
                  <c:v>0.85</c:v>
                </c:pt>
                <c:pt idx="1">
                  <c:v>0.02</c:v>
                </c:pt>
                <c:pt idx="2">
                  <c:v>0.06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0-F948-8479-7CC93C6E2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7593808"/>
        <c:axId val="1714538960"/>
      </c:barChart>
      <c:catAx>
        <c:axId val="1717593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14538960"/>
        <c:crosses val="autoZero"/>
        <c:auto val="1"/>
        <c:lblAlgn val="ctr"/>
        <c:lblOffset val="100"/>
        <c:noMultiLvlLbl val="0"/>
      </c:catAx>
      <c:valAx>
        <c:axId val="17145389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1759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98155399810607"/>
          <c:y val="0.1810888723771388"/>
          <c:w val="0.64025194271621588"/>
          <c:h val="0.78854977246821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MAPC!$B$13</c:f>
              <c:strCache>
                <c:ptCount val="1"/>
                <c:pt idx="0">
                  <c:v>Civilian Labor Force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5344057703766145E-3"/>
                  <c:y val="7.4478809605772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2-8D4A-9FC3-8192AAA7F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MAPC!$A$14:$A$18</c:f>
              <c:strCache>
                <c:ptCount val="5"/>
                <c:pt idx="0">
                  <c:v>White</c:v>
                </c:pt>
                <c:pt idx="1">
                  <c:v>Asian/Pacific Islander</c:v>
                </c:pt>
                <c:pt idx="2">
                  <c:v>Black</c:v>
                </c:pt>
                <c:pt idx="3">
                  <c:v>Latinx</c:v>
                </c:pt>
                <c:pt idx="4">
                  <c:v>Other</c:v>
                </c:pt>
              </c:strCache>
            </c:strRef>
          </c:cat>
          <c:val>
            <c:numRef>
              <c:f>MAPC!$B$14:$B$18</c:f>
              <c:numCache>
                <c:formatCode>0%</c:formatCode>
                <c:ptCount val="5"/>
                <c:pt idx="0">
                  <c:v>0.74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0-1F4C-9E7C-0C0F8856821F}"/>
            </c:ext>
          </c:extLst>
        </c:ser>
        <c:ser>
          <c:idx val="1"/>
          <c:order val="1"/>
          <c:tx>
            <c:strRef>
              <c:f>MAPC!$C$13</c:f>
              <c:strCache>
                <c:ptCount val="1"/>
                <c:pt idx="0">
                  <c:v>Civilian Labor Force - Managers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8D2-8D4A-9FC3-8192AAA7F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MAPC!$A$14:$A$18</c:f>
              <c:strCache>
                <c:ptCount val="5"/>
                <c:pt idx="0">
                  <c:v>White</c:v>
                </c:pt>
                <c:pt idx="1">
                  <c:v>Asian/Pacific Islander</c:v>
                </c:pt>
                <c:pt idx="2">
                  <c:v>Black</c:v>
                </c:pt>
                <c:pt idx="3">
                  <c:v>Latinx</c:v>
                </c:pt>
                <c:pt idx="4">
                  <c:v>Other</c:v>
                </c:pt>
              </c:strCache>
            </c:strRef>
          </c:cat>
          <c:val>
            <c:numRef>
              <c:f>MAPC!$C$14:$C$18</c:f>
              <c:numCache>
                <c:formatCode>0%</c:formatCode>
                <c:ptCount val="5"/>
                <c:pt idx="0">
                  <c:v>0.84</c:v>
                </c:pt>
                <c:pt idx="1">
                  <c:v>0.06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0-1F4C-9E7C-0C0F8856821F}"/>
            </c:ext>
          </c:extLst>
        </c:ser>
        <c:ser>
          <c:idx val="2"/>
          <c:order val="2"/>
          <c:tx>
            <c:strRef>
              <c:f>MAPC!$D$13</c:f>
              <c:strCache>
                <c:ptCount val="1"/>
                <c:pt idx="0">
                  <c:v>Municipal Workforce - Managers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ill Sans MT" panose="020B0502020104020203" pitchFamily="34" charset="77"/>
                        <a:ea typeface="+mn-ea"/>
                        <a:cs typeface="+mn-cs"/>
                      </a:defRPr>
                    </a:pPr>
                    <a:r>
                      <a:rPr lang="en-US" sz="1800"/>
                      <a:t>&gt;1%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D2-8D4A-9FC3-8192AAA7F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MAPC!$A$14:$A$18</c:f>
              <c:strCache>
                <c:ptCount val="5"/>
                <c:pt idx="0">
                  <c:v>White</c:v>
                </c:pt>
                <c:pt idx="1">
                  <c:v>Asian/Pacific Islander</c:v>
                </c:pt>
                <c:pt idx="2">
                  <c:v>Black</c:v>
                </c:pt>
                <c:pt idx="3">
                  <c:v>Latinx</c:v>
                </c:pt>
                <c:pt idx="4">
                  <c:v>Other</c:v>
                </c:pt>
              </c:strCache>
            </c:strRef>
          </c:cat>
          <c:val>
            <c:numRef>
              <c:f>MAPC!$D$14:$D$18</c:f>
              <c:numCache>
                <c:formatCode>0%</c:formatCode>
                <c:ptCount val="5"/>
                <c:pt idx="0">
                  <c:v>0.88</c:v>
                </c:pt>
                <c:pt idx="1">
                  <c:v>0</c:v>
                </c:pt>
                <c:pt idx="2">
                  <c:v>0.06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0-1F4C-9E7C-0C0F88568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7184944"/>
        <c:axId val="1727133520"/>
      </c:barChart>
      <c:catAx>
        <c:axId val="172718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27133520"/>
        <c:crosses val="autoZero"/>
        <c:auto val="1"/>
        <c:lblAlgn val="ctr"/>
        <c:lblOffset val="100"/>
        <c:noMultiLvlLbl val="0"/>
      </c:catAx>
      <c:valAx>
        <c:axId val="172713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271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546586111900401E-2"/>
          <c:y val="1.4895761921154504E-2"/>
          <c:w val="0.96950995232077342"/>
          <c:h val="8.3568547579155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87667738172806E-2"/>
          <c:y val="0.14415887225527732"/>
          <c:w val="0.87753068357576514"/>
          <c:h val="0.7534649429034963"/>
        </c:manualLayout>
      </c:layout>
      <c:lineChart>
        <c:grouping val="standard"/>
        <c:varyColors val="0"/>
        <c:ser>
          <c:idx val="0"/>
          <c:order val="0"/>
          <c:tx>
            <c:strRef>
              <c:f>'2020 General Turnout by Race'!$A$2</c:f>
              <c:strCache>
                <c:ptCount val="1"/>
                <c:pt idx="0">
                  <c:v>Black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'2020 General Turnout by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'2020 General Turnout by Race'!$B$2:$G$2</c:f>
              <c:numCache>
                <c:formatCode>0.0%</c:formatCode>
                <c:ptCount val="6"/>
                <c:pt idx="0">
                  <c:v>0.49299999999999999</c:v>
                </c:pt>
                <c:pt idx="1">
                  <c:v>0.65500000000000003</c:v>
                </c:pt>
                <c:pt idx="2">
                  <c:v>0.41599999999999998</c:v>
                </c:pt>
                <c:pt idx="3">
                  <c:v>0.65800000000000003</c:v>
                </c:pt>
                <c:pt idx="4">
                  <c:v>0.52200000000000002</c:v>
                </c:pt>
                <c:pt idx="5">
                  <c:v>0.69599999999999995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C3-3643-B4FB-5EB31FCB5B7B}"/>
            </c:ext>
          </c:extLst>
        </c:ser>
        <c:ser>
          <c:idx val="1"/>
          <c:order val="1"/>
          <c:tx>
            <c:strRef>
              <c:f>'2020 General Turnout by Race'!$A$3</c:f>
              <c:strCache>
                <c:ptCount val="1"/>
                <c:pt idx="0">
                  <c:v>AAPI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'2020 General Turnout by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'2020 General Turnout by Race'!$B$3:$G$3</c:f>
              <c:numCache>
                <c:formatCode>0.0%</c:formatCode>
                <c:ptCount val="6"/>
                <c:pt idx="0">
                  <c:v>0.44</c:v>
                </c:pt>
                <c:pt idx="1">
                  <c:v>0.61899999999999999</c:v>
                </c:pt>
                <c:pt idx="2">
                  <c:v>0.377</c:v>
                </c:pt>
                <c:pt idx="3">
                  <c:v>0.65700000000000003</c:v>
                </c:pt>
                <c:pt idx="4">
                  <c:v>0.504</c:v>
                </c:pt>
                <c:pt idx="5">
                  <c:v>0.70599999999999996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C3-3643-B4FB-5EB31FCB5B7B}"/>
            </c:ext>
          </c:extLst>
        </c:ser>
        <c:ser>
          <c:idx val="2"/>
          <c:order val="2"/>
          <c:tx>
            <c:strRef>
              <c:f>'2020 General Turnout by Race'!$A$4</c:f>
              <c:strCache>
                <c:ptCount val="1"/>
                <c:pt idx="0">
                  <c:v>Latinx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'2020 General Turnout by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'2020 General Turnout by Race'!$B$4:$G$4</c:f>
              <c:numCache>
                <c:formatCode>0.0%</c:formatCode>
                <c:ptCount val="6"/>
                <c:pt idx="0">
                  <c:v>0.39200000000000002</c:v>
                </c:pt>
                <c:pt idx="1">
                  <c:v>0.58799999999999997</c:v>
                </c:pt>
                <c:pt idx="2">
                  <c:v>0.31900000000000001</c:v>
                </c:pt>
                <c:pt idx="3">
                  <c:v>0.61099999999999999</c:v>
                </c:pt>
                <c:pt idx="4">
                  <c:v>0.40300000000000002</c:v>
                </c:pt>
                <c:pt idx="5">
                  <c:v>0.57299999999999995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C3-3643-B4FB-5EB31FCB5B7B}"/>
            </c:ext>
          </c:extLst>
        </c:ser>
        <c:ser>
          <c:idx val="3"/>
          <c:order val="3"/>
          <c:tx>
            <c:strRef>
              <c:f>'2020 General Turnout by Race'!$A$5</c:f>
              <c:strCache>
                <c:ptCount val="1"/>
                <c:pt idx="0">
                  <c:v>White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'2020 General Turnout by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'2020 General Turnout by Race'!$B$5:$G$5</c:f>
              <c:numCache>
                <c:formatCode>0.0%</c:formatCode>
                <c:ptCount val="6"/>
                <c:pt idx="0">
                  <c:v>0.624</c:v>
                </c:pt>
                <c:pt idx="1">
                  <c:v>0.751</c:v>
                </c:pt>
                <c:pt idx="2">
                  <c:v>0.54900000000000004</c:v>
                </c:pt>
                <c:pt idx="3">
                  <c:v>0.77</c:v>
                </c:pt>
                <c:pt idx="4">
                  <c:v>0.72099999999999997</c:v>
                </c:pt>
                <c:pt idx="5">
                  <c:v>0.80500000000000005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C3-3643-B4FB-5EB31FCB5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1416207"/>
        <c:axId val="1801417855"/>
      </c:lineChart>
      <c:catAx>
        <c:axId val="180141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01417855"/>
        <c:crosses val="autoZero"/>
        <c:auto val="1"/>
        <c:lblAlgn val="ctr"/>
        <c:lblOffset val="100"/>
        <c:noMultiLvlLbl val="0"/>
      </c:catAx>
      <c:valAx>
        <c:axId val="1801417855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0141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13871032256221E-2"/>
          <c:y val="6.1845029223218002E-2"/>
          <c:w val="0.97339123644086356"/>
          <c:h val="0.84627488618176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'State Leg'!$B$13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Leg'!$C$12:$G$12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Latinx</c:v>
                </c:pt>
                <c:pt idx="3">
                  <c:v>AAPI</c:v>
                </c:pt>
                <c:pt idx="4">
                  <c:v>Native American</c:v>
                </c:pt>
              </c:strCache>
            </c:strRef>
          </c:cat>
          <c:val>
            <c:numRef>
              <c:f>'State Leg'!$C$13:$G$13</c:f>
              <c:numCache>
                <c:formatCode>0.0%</c:formatCode>
                <c:ptCount val="5"/>
                <c:pt idx="0">
                  <c:v>0.80600000000000005</c:v>
                </c:pt>
                <c:pt idx="1">
                  <c:v>0.09</c:v>
                </c:pt>
                <c:pt idx="2">
                  <c:v>0.124</c:v>
                </c:pt>
                <c:pt idx="3">
                  <c:v>7.2999999999999995E-2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0-A94B-9A6A-A1035FB0B4EC}"/>
            </c:ext>
          </c:extLst>
        </c:ser>
        <c:ser>
          <c:idx val="1"/>
          <c:order val="1"/>
          <c:tx>
            <c:strRef>
              <c:f>'State Leg'!$B$14</c:f>
              <c:strCache>
                <c:ptCount val="1"/>
                <c:pt idx="0">
                  <c:v>Legislature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Leg'!$C$12:$G$12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Latinx</c:v>
                </c:pt>
                <c:pt idx="3">
                  <c:v>AAPI</c:v>
                </c:pt>
                <c:pt idx="4">
                  <c:v>Native American</c:v>
                </c:pt>
              </c:strCache>
            </c:strRef>
          </c:cat>
          <c:val>
            <c:numRef>
              <c:f>'State Leg'!$C$14:$G$14</c:f>
              <c:numCache>
                <c:formatCode>0%</c:formatCode>
                <c:ptCount val="5"/>
                <c:pt idx="0">
                  <c:v>0.87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0-A94B-9A6A-A1035FB0B4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-27"/>
        <c:axId val="1919198111"/>
        <c:axId val="1919336799"/>
      </c:barChart>
      <c:catAx>
        <c:axId val="191919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919336799"/>
        <c:crosses val="autoZero"/>
        <c:auto val="1"/>
        <c:lblAlgn val="ctr"/>
        <c:lblOffset val="100"/>
        <c:noMultiLvlLbl val="0"/>
      </c:catAx>
      <c:valAx>
        <c:axId val="19193367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1919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1537575116902"/>
          <c:y val="0.10409472424753312"/>
          <c:w val="0.31211136824662156"/>
          <c:h val="7.1758812484887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009053557605194E-2"/>
          <c:y val="4.7501824902542442E-2"/>
          <c:w val="0.95998180991359705"/>
          <c:h val="0.7593578487819561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'Race Ethnicity'!$B$4</c:f>
              <c:strCache>
                <c:ptCount val="1"/>
                <c:pt idx="0">
                  <c:v>Percent Change</c:v>
                </c:pt>
              </c:strCache>
            </c:strRef>
          </c:tx>
          <c:spPr>
            <a:solidFill>
              <a:srgbClr val="314A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'Race Ethnicity'!$C$1:$M$1</c:f>
              <c:strCache>
                <c:ptCount val="11"/>
                <c:pt idx="0">
                  <c:v>White</c:v>
                </c:pt>
                <c:pt idx="1">
                  <c:v>African American</c:v>
                </c:pt>
                <c:pt idx="2">
                  <c:v>Latinx</c:v>
                </c:pt>
                <c:pt idx="3">
                  <c:v>Asian American</c:v>
                </c:pt>
                <c:pt idx="4">
                  <c:v>Native American</c:v>
                </c:pt>
                <c:pt idx="6">
                  <c:v>White</c:v>
                </c:pt>
                <c:pt idx="7">
                  <c:v>African American</c:v>
                </c:pt>
                <c:pt idx="8">
                  <c:v>Latinx</c:v>
                </c:pt>
                <c:pt idx="9">
                  <c:v>Asian American</c:v>
                </c:pt>
                <c:pt idx="10">
                  <c:v>Native American</c:v>
                </c:pt>
              </c:strCache>
            </c:strRef>
          </c:cat>
          <c:val>
            <c:numRef>
              <c:f>'Race Ethnicity'!$C$4:$M$4</c:f>
              <c:numCache>
                <c:formatCode>\+0%;\-0%;0%</c:formatCode>
                <c:ptCount val="11"/>
                <c:pt idx="0">
                  <c:v>-0.24216494063188218</c:v>
                </c:pt>
                <c:pt idx="1">
                  <c:v>-7.2837135739697689E-2</c:v>
                </c:pt>
                <c:pt idx="2">
                  <c:v>0.82606328787023064</c:v>
                </c:pt>
                <c:pt idx="3">
                  <c:v>0.87940118083670726</c:v>
                </c:pt>
                <c:pt idx="4">
                  <c:v>-0.24979359895493145</c:v>
                </c:pt>
                <c:pt idx="6">
                  <c:v>-0.22595596755504049</c:v>
                </c:pt>
                <c:pt idx="7">
                  <c:v>0.5178571428571429</c:v>
                </c:pt>
                <c:pt idx="8">
                  <c:v>1.6595744680851063</c:v>
                </c:pt>
                <c:pt idx="9">
                  <c:v>2.068965517241379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2-4DCC-945A-B0F643F1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0"/>
        <c:axId val="320419008"/>
        <c:axId val="3204194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'Race Ethnicity'!$B$2</c15:sqref>
                        </c15:formulaRef>
                      </c:ext>
                    </c:extLst>
                    <c:strCache>
                      <c:ptCount val="1"/>
                      <c:pt idx="0">
                        <c:v>1990</c:v>
                      </c:pt>
                    </c:strCache>
                  </c:strRef>
                </c:tx>
                <c:spPr>
                  <a:solidFill>
                    <a:srgbClr val="314A8E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'Race Ethnicity'!$C$1:$M$1</c15:sqref>
                        </c15:formulaRef>
                      </c:ext>
                    </c:extLst>
                    <c:strCache>
                      <c:ptCount val="11"/>
                      <c:pt idx="0">
                        <c:v>White</c:v>
                      </c:pt>
                      <c:pt idx="1">
                        <c:v>African American</c:v>
                      </c:pt>
                      <c:pt idx="2">
                        <c:v>Latinx</c:v>
                      </c:pt>
                      <c:pt idx="3">
                        <c:v>Asian American</c:v>
                      </c:pt>
                      <c:pt idx="4">
                        <c:v>Native American</c:v>
                      </c:pt>
                      <c:pt idx="6">
                        <c:v>White</c:v>
                      </c:pt>
                      <c:pt idx="7">
                        <c:v>African American</c:v>
                      </c:pt>
                      <c:pt idx="8">
                        <c:v>Latinx</c:v>
                      </c:pt>
                      <c:pt idx="9">
                        <c:v>Asian American</c:v>
                      </c:pt>
                      <c:pt idx="10">
                        <c:v>Native American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'Race Ethnicity'!$C$2:$M$2</c15:sqref>
                        </c15:formulaRef>
                      </c:ext>
                    </c:extLst>
                    <c:numCache>
                      <c:formatCode>0.0%</c:formatCode>
                      <c:ptCount val="11"/>
                      <c:pt idx="0">
                        <c:v>0.58983811117515228</c:v>
                      </c:pt>
                      <c:pt idx="1">
                        <c:v>0.23836157434574939</c:v>
                      </c:pt>
                      <c:pt idx="2">
                        <c:v>0.107882350687727</c:v>
                      </c:pt>
                      <c:pt idx="3">
                        <c:v>5.1612184236691665E-2</c:v>
                      </c:pt>
                      <c:pt idx="4">
                        <c:v>2.6659329981907876E-3</c:v>
                      </c:pt>
                      <c:pt idx="6">
                        <c:v>0.86299999999999999</c:v>
                      </c:pt>
                      <c:pt idx="7">
                        <c:v>5.6000000000000001E-2</c:v>
                      </c:pt>
                      <c:pt idx="8">
                        <c:v>4.7E-2</c:v>
                      </c:pt>
                      <c:pt idx="9">
                        <c:v>2.9000000000000001E-2</c:v>
                      </c:pt>
                      <c:pt idx="10">
                        <c:v>1E-3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A63-4DA0-92C8-B8A1727A061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'Race Ethnicity'!$B$3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75B9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'Race Ethnicity'!$C$1:$M$1</c15:sqref>
                        </c15:formulaRef>
                      </c:ext>
                    </c:extLst>
                    <c:strCache>
                      <c:ptCount val="11"/>
                      <c:pt idx="0">
                        <c:v>White</c:v>
                      </c:pt>
                      <c:pt idx="1">
                        <c:v>African American</c:v>
                      </c:pt>
                      <c:pt idx="2">
                        <c:v>Latinx</c:v>
                      </c:pt>
                      <c:pt idx="3">
                        <c:v>Asian American</c:v>
                      </c:pt>
                      <c:pt idx="4">
                        <c:v>Native American</c:v>
                      </c:pt>
                      <c:pt idx="6">
                        <c:v>White</c:v>
                      </c:pt>
                      <c:pt idx="7">
                        <c:v>African American</c:v>
                      </c:pt>
                      <c:pt idx="8">
                        <c:v>Latinx</c:v>
                      </c:pt>
                      <c:pt idx="9">
                        <c:v>Asian American</c:v>
                      </c:pt>
                      <c:pt idx="10">
                        <c:v>Native American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'Race Ethnicity'!$C$3:$M$3</c15:sqref>
                        </c15:formulaRef>
                      </c:ext>
                    </c:extLst>
                    <c:numCache>
                      <c:formatCode>0.0%</c:formatCode>
                      <c:ptCount val="11"/>
                      <c:pt idx="0">
                        <c:v>0.44700000000000001</c:v>
                      </c:pt>
                      <c:pt idx="1">
                        <c:v>0.221</c:v>
                      </c:pt>
                      <c:pt idx="2">
                        <c:v>0.19700000000000001</c:v>
                      </c:pt>
                      <c:pt idx="3">
                        <c:v>9.7000000000000003E-2</c:v>
                      </c:pt>
                      <c:pt idx="4">
                        <c:v>2E-3</c:v>
                      </c:pt>
                      <c:pt idx="6">
                        <c:v>0.66800000000000004</c:v>
                      </c:pt>
                      <c:pt idx="7">
                        <c:v>8.5000000000000006E-2</c:v>
                      </c:pt>
                      <c:pt idx="8">
                        <c:v>0.125</c:v>
                      </c:pt>
                      <c:pt idx="9">
                        <c:v>8.8999999999999996E-2</c:v>
                      </c:pt>
                      <c:pt idx="10">
                        <c:v>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2A63-4DA0-92C8-B8A1727A0613}"/>
                  </c:ext>
                </c:extLst>
              </c15:ser>
            </c15:filteredBarSeries>
          </c:ext>
        </c:extLst>
      </c:barChart>
      <c:catAx>
        <c:axId val="3204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320419400"/>
        <c:crosses val="autoZero"/>
        <c:auto val="1"/>
        <c:lblAlgn val="ctr"/>
        <c:lblOffset val="100"/>
        <c:noMultiLvlLbl val="0"/>
      </c:catAx>
      <c:valAx>
        <c:axId val="320419400"/>
        <c:scaling>
          <c:orientation val="minMax"/>
        </c:scaling>
        <c:delete val="1"/>
        <c:axPos val="l"/>
        <c:numFmt formatCode="\+0%;\-0%;0%" sourceLinked="1"/>
        <c:majorTickMark val="out"/>
        <c:minorTickMark val="none"/>
        <c:tickLblPos val="nextTo"/>
        <c:crossAx val="3204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Gill Sans MT" panose="020B0502020104020203" pitchFamily="34" charset="77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547945205479499E-2"/>
          <c:y val="8.6499830626809594E-3"/>
          <c:w val="0.94977168949771695"/>
          <c:h val="0.7875572255715468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'Foreign born'!$B$1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5B9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83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82-744C-A306-7650DB1EE79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'Foreign born'!$A$2:$A$6</c:f>
              <c:strCache>
                <c:ptCount val="5"/>
                <c:pt idx="0">
                  <c:v>Asian American</c:v>
                </c:pt>
                <c:pt idx="1">
                  <c:v>Latinx</c:v>
                </c:pt>
                <c:pt idx="2">
                  <c:v>Black</c:v>
                </c:pt>
                <c:pt idx="3">
                  <c:v>Native American</c:v>
                </c:pt>
                <c:pt idx="4">
                  <c:v>White</c:v>
                </c:pt>
              </c:strCache>
            </c:strRef>
          </c:cat>
          <c:val>
            <c:numRef>
              <c:f>'Foreign born'!$B$2:$B$6</c:f>
              <c:numCache>
                <c:formatCode>0.0%</c:formatCode>
                <c:ptCount val="5"/>
                <c:pt idx="0">
                  <c:v>0.68400000000000005</c:v>
                </c:pt>
                <c:pt idx="1">
                  <c:v>0.41599999999999998</c:v>
                </c:pt>
                <c:pt idx="2">
                  <c:v>0.38100000000000001</c:v>
                </c:pt>
                <c:pt idx="3">
                  <c:v>2.3E-2</c:v>
                </c:pt>
                <c:pt idx="4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6-A447-994D-40E349A34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0"/>
        <c:axId val="177197064"/>
        <c:axId val="177195496"/>
        <c:extLst/>
      </c:barChart>
      <c:catAx>
        <c:axId val="17719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7195496"/>
        <c:crosses val="autoZero"/>
        <c:auto val="1"/>
        <c:lblAlgn val="ctr"/>
        <c:lblOffset val="100"/>
        <c:noMultiLvlLbl val="0"/>
      </c:catAx>
      <c:valAx>
        <c:axId val="17719549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77197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Asia!$B$1</c:f>
              <c:strCache>
                <c:ptCount val="1"/>
                <c:pt idx="0">
                  <c:v>Immediate relatives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(Asia!$A$3:$A$5,Asia!$A$7,Asia!$A$11)</c:f>
              <c:strCache>
                <c:ptCount val="5"/>
                <c:pt idx="0">
                  <c:v>Vietnam</c:v>
                </c:pt>
                <c:pt idx="1">
                  <c:v>Nepal</c:v>
                </c:pt>
                <c:pt idx="2">
                  <c:v>China</c:v>
                </c:pt>
                <c:pt idx="3">
                  <c:v>South Korea</c:v>
                </c:pt>
                <c:pt idx="4">
                  <c:v>India</c:v>
                </c:pt>
              </c:strCache>
            </c:strRef>
          </c:cat>
          <c:val>
            <c:numRef>
              <c:f>(Asia!$B$3:$B$5,Asia!$B$7,Asia!$B$11)</c:f>
              <c:numCache>
                <c:formatCode>General</c:formatCode>
                <c:ptCount val="5"/>
                <c:pt idx="0">
                  <c:v>15866</c:v>
                </c:pt>
                <c:pt idx="1">
                  <c:v>2497</c:v>
                </c:pt>
                <c:pt idx="2">
                  <c:v>998</c:v>
                </c:pt>
                <c:pt idx="3">
                  <c:v>5833</c:v>
                </c:pt>
                <c:pt idx="4">
                  <c:v>20652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D-504C-8999-4AA5F384668F}"/>
            </c:ext>
          </c:extLst>
        </c:ser>
        <c:ser>
          <c:idx val="1"/>
          <c:order val="1"/>
          <c:tx>
            <c:strRef>
              <c:f>Asia!$C$1</c:f>
              <c:strCache>
                <c:ptCount val="1"/>
                <c:pt idx="0">
                  <c:v>Family-sponsored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(Asia!$A$3:$A$5,Asia!$A$7,Asia!$A$11)</c:f>
              <c:strCache>
                <c:ptCount val="5"/>
                <c:pt idx="0">
                  <c:v>Vietnam</c:v>
                </c:pt>
                <c:pt idx="1">
                  <c:v>Nepal</c:v>
                </c:pt>
                <c:pt idx="2">
                  <c:v>China</c:v>
                </c:pt>
                <c:pt idx="3">
                  <c:v>South Korea</c:v>
                </c:pt>
                <c:pt idx="4">
                  <c:v>India</c:v>
                </c:pt>
              </c:strCache>
            </c:strRef>
          </c:cat>
          <c:val>
            <c:numRef>
              <c:f>(Asia!$C$3:$C$5,Asia!$C$7,Asia!$C$11)</c:f>
              <c:numCache>
                <c:formatCode>General</c:formatCode>
                <c:ptCount val="5"/>
                <c:pt idx="0">
                  <c:v>16240</c:v>
                </c:pt>
                <c:pt idx="1">
                  <c:v>1022</c:v>
                </c:pt>
                <c:pt idx="2">
                  <c:v>126</c:v>
                </c:pt>
                <c:pt idx="3">
                  <c:v>1178</c:v>
                </c:pt>
                <c:pt idx="4">
                  <c:v>14845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D-504C-8999-4AA5F384668F}"/>
            </c:ext>
          </c:extLst>
        </c:ser>
        <c:ser>
          <c:idx val="2"/>
          <c:order val="2"/>
          <c:tx>
            <c:strRef>
              <c:f>Asia!$D$1</c:f>
              <c:strCache>
                <c:ptCount val="1"/>
                <c:pt idx="0">
                  <c:v>Employment-based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(Asia!$A$3:$A$5,Asia!$A$7,Asia!$A$11)</c:f>
              <c:strCache>
                <c:ptCount val="5"/>
                <c:pt idx="0">
                  <c:v>Vietnam</c:v>
                </c:pt>
                <c:pt idx="1">
                  <c:v>Nepal</c:v>
                </c:pt>
                <c:pt idx="2">
                  <c:v>China</c:v>
                </c:pt>
                <c:pt idx="3">
                  <c:v>South Korea</c:v>
                </c:pt>
                <c:pt idx="4">
                  <c:v>India</c:v>
                </c:pt>
              </c:strCache>
            </c:strRef>
          </c:cat>
          <c:val>
            <c:numRef>
              <c:f>(Asia!$D$3:$D$5,Asia!$D$7,Asia!$D$11)</c:f>
              <c:numCache>
                <c:formatCode>General</c:formatCode>
                <c:ptCount val="5"/>
                <c:pt idx="0">
                  <c:v>1560</c:v>
                </c:pt>
                <c:pt idx="1">
                  <c:v>1594</c:v>
                </c:pt>
                <c:pt idx="2">
                  <c:v>287</c:v>
                </c:pt>
                <c:pt idx="3">
                  <c:v>10601</c:v>
                </c:pt>
                <c:pt idx="4">
                  <c:v>22672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D-504C-8999-4AA5F384668F}"/>
            </c:ext>
          </c:extLst>
        </c:ser>
        <c:ser>
          <c:idx val="3"/>
          <c:order val="3"/>
          <c:tx>
            <c:strRef>
              <c:f>Asia!$E$1</c:f>
              <c:strCache>
                <c:ptCount val="1"/>
                <c:pt idx="0">
                  <c:v>Diversity Lottery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(Asia!$A$3:$A$5,Asia!$A$7,Asia!$A$11)</c:f>
              <c:strCache>
                <c:ptCount val="5"/>
                <c:pt idx="0">
                  <c:v>Vietnam</c:v>
                </c:pt>
                <c:pt idx="1">
                  <c:v>Nepal</c:v>
                </c:pt>
                <c:pt idx="2">
                  <c:v>China</c:v>
                </c:pt>
                <c:pt idx="3">
                  <c:v>South Korea</c:v>
                </c:pt>
                <c:pt idx="4">
                  <c:v>India</c:v>
                </c:pt>
              </c:strCache>
            </c:strRef>
          </c:cat>
          <c:val>
            <c:numRef>
              <c:f>(Asia!$E$3:$E$5,Asia!$E$7,Asia!$E$11)</c:f>
              <c:numCache>
                <c:formatCode>General</c:formatCode>
                <c:ptCount val="5"/>
                <c:pt idx="0">
                  <c:v>3</c:v>
                </c:pt>
                <c:pt idx="1">
                  <c:v>3466</c:v>
                </c:pt>
                <c:pt idx="2">
                  <c:v>25</c:v>
                </c:pt>
                <c:pt idx="3">
                  <c:v>15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3D-504C-8999-4AA5F384668F}"/>
            </c:ext>
          </c:extLst>
        </c:ser>
        <c:ser>
          <c:idx val="4"/>
          <c:order val="4"/>
          <c:tx>
            <c:strRef>
              <c:f>Asia!$F$1</c:f>
              <c:strCache>
                <c:ptCount val="1"/>
                <c:pt idx="0">
                  <c:v>Refugees &amp; asylees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(Asia!$A$3:$A$5,Asia!$A$7,Asia!$A$11)</c:f>
              <c:strCache>
                <c:ptCount val="5"/>
                <c:pt idx="0">
                  <c:v>Vietnam</c:v>
                </c:pt>
                <c:pt idx="1">
                  <c:v>Nepal</c:v>
                </c:pt>
                <c:pt idx="2">
                  <c:v>China</c:v>
                </c:pt>
                <c:pt idx="3">
                  <c:v>South Korea</c:v>
                </c:pt>
                <c:pt idx="4">
                  <c:v>India</c:v>
                </c:pt>
              </c:strCache>
            </c:strRef>
          </c:cat>
          <c:val>
            <c:numRef>
              <c:f>(Asia!$F$3:$F$5,Asia!$F$7,Asia!$F$11)</c:f>
              <c:numCache>
                <c:formatCode>General</c:formatCode>
                <c:ptCount val="5"/>
                <c:pt idx="0">
                  <c:v>58</c:v>
                </c:pt>
                <c:pt idx="1">
                  <c:v>3346</c:v>
                </c:pt>
                <c:pt idx="2">
                  <c:v>61</c:v>
                </c:pt>
                <c:pt idx="3">
                  <c:v>10</c:v>
                </c:pt>
                <c:pt idx="4">
                  <c:v>1228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3D-504C-8999-4AA5F384668F}"/>
            </c:ext>
          </c:extLst>
        </c:ser>
        <c:ser>
          <c:idx val="5"/>
          <c:order val="5"/>
          <c:tx>
            <c:strRef>
              <c:f>Asia!$G$1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(Asia!$A$3:$A$5,Asia!$A$7,Asia!$A$11)</c:f>
              <c:strCache>
                <c:ptCount val="5"/>
                <c:pt idx="0">
                  <c:v>Vietnam</c:v>
                </c:pt>
                <c:pt idx="1">
                  <c:v>Nepal</c:v>
                </c:pt>
                <c:pt idx="2">
                  <c:v>China</c:v>
                </c:pt>
                <c:pt idx="3">
                  <c:v>South Korea</c:v>
                </c:pt>
                <c:pt idx="4">
                  <c:v>India</c:v>
                </c:pt>
              </c:strCache>
            </c:strRef>
          </c:cat>
          <c:val>
            <c:numRef>
              <c:f>(Asia!$G$3:$G$5,Asia!$G$7,Asia!$G$11)</c:f>
              <c:numCache>
                <c:formatCode>General</c:formatCode>
                <c:ptCount val="5"/>
                <c:pt idx="0">
                  <c:v>107</c:v>
                </c:pt>
                <c:pt idx="1">
                  <c:v>28</c:v>
                </c:pt>
                <c:pt idx="2">
                  <c:v>22</c:v>
                </c:pt>
                <c:pt idx="3">
                  <c:v>39</c:v>
                </c:pt>
                <c:pt idx="4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3D-504C-8999-4AA5F3846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0417440"/>
        <c:axId val="320414696"/>
      </c:barChart>
      <c:catAx>
        <c:axId val="32041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small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320414696"/>
        <c:crosses val="autoZero"/>
        <c:auto val="1"/>
        <c:lblAlgn val="ctr"/>
        <c:lblOffset val="100"/>
        <c:noMultiLvlLbl val="0"/>
      </c:catAx>
      <c:valAx>
        <c:axId val="320414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32041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87880932383966"/>
          <c:y val="1.2046483109882138E-2"/>
          <c:w val="0.83126851833477011"/>
          <c:h val="0.10274492871517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Undocumented!$B$1</c:f>
              <c:strCache>
                <c:ptCount val="1"/>
                <c:pt idx="0">
                  <c:v>Estimate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1-B246-BC9F-ED297C65ED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1-B246-BC9F-ED297C65ED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31-B246-BC9F-ED297C65ED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31-B246-BC9F-ED297C65ED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31-B246-BC9F-ED297C65ED4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31-B246-BC9F-ED297C65ED41}"/>
              </c:ext>
            </c:extLst>
          </c:dPt>
          <c:dLbls>
            <c:dLbl>
              <c:idx val="0"/>
              <c:layout>
                <c:manualLayout>
                  <c:x val="-9.0766036105242948E-2"/>
                  <c:y val="0.12364169177926833"/>
                </c:manualLayout>
              </c:layout>
              <c:tx>
                <c:rich>
                  <a:bodyPr/>
                  <a:lstStyle/>
                  <a:p>
                    <a:fld id="{EF04EF5A-410F-FA4A-B6E3-0282EDBCD792}" type="VALUE">
                      <a:rPr lang="en-US" smtClean="0"/>
                      <a:pPr/>
                      <a:t>[VALUE]</a:t>
                    </a:fld>
                    <a:br>
                      <a:rPr lang="en-US" baseline="0" dirty="0"/>
                    </a:br>
                    <a:r>
                      <a:rPr lang="en-US" baseline="0" dirty="0"/>
                      <a:t> </a:t>
                    </a:r>
                    <a:fld id="{E53731E2-5A6B-584F-BD91-536F3F91A4D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31-B246-BC9F-ED297C65ED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EE90AF-1317-FC44-8C6F-5C6D78E8EF9C}" type="VALUE">
                      <a:rPr lang="en-US" smtClean="0"/>
                      <a:pPr/>
                      <a:t>[VALUE]</a:t>
                    </a:fld>
                    <a:br>
                      <a:rPr lang="en-US" baseline="0"/>
                    </a:br>
                    <a:fld id="{358297DA-80E9-E047-84BF-520C37A50D61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31-B246-BC9F-ED297C65ED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90B1E5-71B0-634E-AC01-8B595CB10978}" type="VALUE">
                      <a:rPr lang="en-US" smtClean="0"/>
                      <a:pPr/>
                      <a:t>[VALUE]</a:t>
                    </a:fld>
                    <a:br>
                      <a:rPr lang="en-US" baseline="0"/>
                    </a:br>
                    <a:fld id="{ABED929C-4B9B-BB42-BB35-E0CE6A6F301C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31-B246-BC9F-ED297C65ED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B30DB5-D5DE-D247-833F-90CFFB93385C}" type="VALUE">
                      <a:rPr lang="en-US" smtClean="0"/>
                      <a:pPr/>
                      <a:t>[VALUE]</a:t>
                    </a:fld>
                    <a:br>
                      <a:rPr lang="en-US" baseline="0"/>
                    </a:br>
                    <a:fld id="{4D01D885-9DA0-B84F-845C-DF1F9CFD2577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31-B246-BC9F-ED297C65ED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725969-37E7-9F41-82FC-2158E6DF11EC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fld id="{260561D6-F9E0-014A-9B10-80193E5539E9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131-B246-BC9F-ED297C65ED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8CDFD60-9F96-FB44-B901-46A679DEBB1F}" type="VALUE">
                      <a:rPr lang="en-US" smtClean="0"/>
                      <a:pPr/>
                      <a:t>[VALUE]</a:t>
                    </a:fld>
                    <a:br>
                      <a:rPr lang="en-US" baseline="0"/>
                    </a:br>
                    <a:fld id="{9495FCF8-3395-0C49-A964-37185379D942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131-B246-BC9F-ED297C65E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Undocumented!$A$2:$A$7</c:f>
              <c:strCache>
                <c:ptCount val="6"/>
                <c:pt idx="0">
                  <c:v>Mexico and Central America</c:v>
                </c:pt>
                <c:pt idx="1">
                  <c:v>Caribbean</c:v>
                </c:pt>
                <c:pt idx="2">
                  <c:v>South America</c:v>
                </c:pt>
                <c:pt idx="3">
                  <c:v>Europe/Canada/Oceania</c:v>
                </c:pt>
                <c:pt idx="4">
                  <c:v>Asia</c:v>
                </c:pt>
                <c:pt idx="5">
                  <c:v>Africa</c:v>
                </c:pt>
              </c:strCache>
            </c:strRef>
          </c:cat>
          <c:val>
            <c:numRef>
              <c:f>Undocumented!$B$2:$B$7</c:f>
              <c:numCache>
                <c:formatCode>#,##0</c:formatCode>
                <c:ptCount val="6"/>
                <c:pt idx="0">
                  <c:v>49000</c:v>
                </c:pt>
                <c:pt idx="1">
                  <c:v>18000</c:v>
                </c:pt>
                <c:pt idx="2">
                  <c:v>30000</c:v>
                </c:pt>
                <c:pt idx="3">
                  <c:v>20000</c:v>
                </c:pt>
                <c:pt idx="4">
                  <c:v>39000</c:v>
                </c:pt>
                <c:pt idx="5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31-B246-BC9F-ED297C65ED41}"/>
            </c:ext>
          </c:extLst>
        </c:ser>
        <c:ser>
          <c:idx val="1"/>
          <c:order val="1"/>
          <c:tx>
            <c:strRef>
              <c:f>Undocumented!$C$1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131-B246-BC9F-ED297C65ED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131-B246-BC9F-ED297C65ED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131-B246-BC9F-ED297C65ED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131-B246-BC9F-ED297C65ED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131-B246-BC9F-ED297C65ED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131-B246-BC9F-ED297C65ED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Undocumented!$A$2:$A$7</c:f>
              <c:strCache>
                <c:ptCount val="6"/>
                <c:pt idx="0">
                  <c:v>Mexico and Central America</c:v>
                </c:pt>
                <c:pt idx="1">
                  <c:v>Caribbean</c:v>
                </c:pt>
                <c:pt idx="2">
                  <c:v>South America</c:v>
                </c:pt>
                <c:pt idx="3">
                  <c:v>Europe/Canada/Oceania</c:v>
                </c:pt>
                <c:pt idx="4">
                  <c:v>Asia</c:v>
                </c:pt>
                <c:pt idx="5">
                  <c:v>Africa</c:v>
                </c:pt>
              </c:strCache>
            </c:strRef>
          </c:cat>
          <c:val>
            <c:numRef>
              <c:f>Undocumented!$C$2:$C$7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0.1</c:v>
                </c:pt>
                <c:pt idx="2">
                  <c:v>0.18</c:v>
                </c:pt>
                <c:pt idx="3">
                  <c:v>0.11</c:v>
                </c:pt>
                <c:pt idx="4">
                  <c:v>0.23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131-B246-BC9F-ED297C65ED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04734021073069E-2"/>
          <c:y val="6.7985563895723675E-2"/>
          <c:w val="0.98699526597892695"/>
          <c:h val="0.700468355810259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of adults who say violence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1-4AB0-8A07-F7317E11E2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Staying the same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of adults who say violence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1-4AB0-8A07-F7317E11E2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of adults who say violence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1-4AB0-8A07-F7317E11E2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of adults who say violence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1-4AB0-8A07-F7317E11E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231528"/>
        <c:axId val="383231856"/>
      </c:barChart>
      <c:catAx>
        <c:axId val="383231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3231856"/>
        <c:crosses val="autoZero"/>
        <c:auto val="1"/>
        <c:lblAlgn val="ctr"/>
        <c:lblOffset val="100"/>
        <c:noMultiLvlLbl val="0"/>
      </c:catAx>
      <c:valAx>
        <c:axId val="383231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323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94532502149483"/>
          <c:y val="0.58532524425753496"/>
          <c:w val="0.44775637503012033"/>
          <c:h val="0.24592473498089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97933757500356"/>
          <c:y val="3.0130960759222565E-2"/>
          <c:w val="0.51002066242499644"/>
          <c:h val="0.939738078481554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4-D54B-9C80-EAE0DEAFE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Pew!$A$1:$A$6</c:f>
              <c:strCache>
                <c:ptCount val="6"/>
                <c:pt idx="0">
                  <c:v>Experienced at least one of the five incidents</c:v>
                </c:pt>
                <c:pt idx="1">
                  <c:v>Feared someone might threaten or physically attack them</c:v>
                </c:pt>
                <c:pt idx="2">
                  <c:v>People acted as if they were uncomfortable around them</c:v>
                </c:pt>
                <c:pt idx="3">
                  <c:v>Been subject to racial slurs or jokes</c:v>
                </c:pt>
                <c:pt idx="4">
                  <c:v>Someone remaked they should go back to their home country</c:v>
                </c:pt>
                <c:pt idx="5">
                  <c:v>Someone made a remark that they are to blame for the coronavirus outbreak</c:v>
                </c:pt>
              </c:strCache>
            </c:strRef>
          </c:cat>
          <c:val>
            <c:numRef>
              <c:f>Pew!$B$1:$B$6</c:f>
              <c:numCache>
                <c:formatCode>0%</c:formatCode>
                <c:ptCount val="6"/>
                <c:pt idx="0">
                  <c:v>0.45</c:v>
                </c:pt>
                <c:pt idx="1">
                  <c:v>0.32</c:v>
                </c:pt>
                <c:pt idx="2">
                  <c:v>0.27</c:v>
                </c:pt>
                <c:pt idx="3">
                  <c:v>0.27</c:v>
                </c:pt>
                <c:pt idx="4">
                  <c:v>0.16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4-D54B-9C80-EAE0DEAFE9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71"/>
        <c:axId val="1710408096"/>
        <c:axId val="1710811184"/>
      </c:barChart>
      <c:catAx>
        <c:axId val="1710408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just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10811184"/>
        <c:crosses val="autoZero"/>
        <c:auto val="1"/>
        <c:lblAlgn val="ctr"/>
        <c:lblOffset val="100"/>
        <c:noMultiLvlLbl val="0"/>
      </c:catAx>
      <c:valAx>
        <c:axId val="17108111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104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Barred from Transportation</c:v>
                </c:pt>
                <c:pt idx="1">
                  <c:v>Vandalism/Graffiti</c:v>
                </c:pt>
                <c:pt idx="2">
                  <c:v>Barred from Establishment</c:v>
                </c:pt>
                <c:pt idx="3">
                  <c:v>Workplace Discrimination</c:v>
                </c:pt>
                <c:pt idx="4">
                  <c:v>Online</c:v>
                </c:pt>
                <c:pt idx="5">
                  <c:v>Coughed At/Spat Upon</c:v>
                </c:pt>
                <c:pt idx="6">
                  <c:v>Physical Assault</c:v>
                </c:pt>
                <c:pt idx="7">
                  <c:v>Avoidance/Shunning</c:v>
                </c:pt>
                <c:pt idx="8">
                  <c:v>Verbal Harrassment/Name Calling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1.2999999999999999E-2</c:v>
                </c:pt>
                <c:pt idx="1">
                  <c:v>3.4000000000000002E-2</c:v>
                </c:pt>
                <c:pt idx="2">
                  <c:v>3.5000000000000003E-2</c:v>
                </c:pt>
                <c:pt idx="3">
                  <c:v>5.5E-2</c:v>
                </c:pt>
                <c:pt idx="4">
                  <c:v>7.2999999999999995E-2</c:v>
                </c:pt>
                <c:pt idx="5">
                  <c:v>8.5000000000000006E-2</c:v>
                </c:pt>
                <c:pt idx="6">
                  <c:v>0.126</c:v>
                </c:pt>
                <c:pt idx="7">
                  <c:v>0.18099999999999999</c:v>
                </c:pt>
                <c:pt idx="8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D-4670-96E5-3DA0DBEF3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574948440"/>
        <c:axId val="574949096"/>
      </c:barChart>
      <c:catAx>
        <c:axId val="574948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574949096"/>
        <c:crosses val="autoZero"/>
        <c:auto val="1"/>
        <c:lblAlgn val="ctr"/>
        <c:lblOffset val="100"/>
        <c:noMultiLvlLbl val="0"/>
      </c:catAx>
      <c:valAx>
        <c:axId val="574949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7494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0.01732</cdr:y>
    </cdr:from>
    <cdr:to>
      <cdr:x>1</cdr:x>
      <cdr:y>0.21625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6585582" cy="583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en-US" sz="1100" dirty="0">
            <a:effectLst/>
          </a:endParaRPr>
        </a:p>
      </cdr:txBody>
    </cdr:sp>
  </cdr:relSizeAnchor>
  <cdr:relSizeAnchor xmlns:cdr="http://schemas.openxmlformats.org/drawingml/2006/chartDrawing">
    <cdr:from>
      <cdr:x>0.23438</cdr:x>
      <cdr:y>0.08213</cdr:y>
    </cdr:from>
    <cdr:to>
      <cdr:x>0.46398</cdr:x>
      <cdr:y>0.18789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55966" y="418830"/>
          <a:ext cx="2601834" cy="539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rPr>
            <a:t>Net Increase</a:t>
          </a:r>
          <a:r>
            <a:rPr 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rPr>
            <a:t> of 557,131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0.06703</cdr:x>
      <cdr:y>0.17725</cdr:y>
    </cdr:from>
    <cdr:to>
      <cdr:x>0.59265</cdr:x>
      <cdr:y>0.21282</cdr:y>
    </cdr:to>
    <cdr:sp macro="" textlink="">
      <cdr:nvSpPr>
        <cdr:cNvPr id="4" name="Right Brace 3"/>
        <cdr:cNvSpPr/>
      </cdr:nvSpPr>
      <cdr:spPr>
        <a:xfrm xmlns:a="http://schemas.openxmlformats.org/drawingml/2006/main" rot="16200000">
          <a:off x="3647046" y="-1983620"/>
          <a:ext cx="181388" cy="5956340"/>
        </a:xfrm>
        <a:prstGeom xmlns:a="http://schemas.openxmlformats.org/drawingml/2006/main" prst="rightBrace">
          <a:avLst>
            <a:gd name="adj1" fmla="val 8333"/>
            <a:gd name="adj2" fmla="val 51689"/>
          </a:avLst>
        </a:prstGeom>
        <a:ln xmlns:a="http://schemas.openxmlformats.org/drawingml/2006/main" w="38100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0.76234</cdr:x>
      <cdr:y>0</cdr:y>
    </cdr:from>
    <cdr:to>
      <cdr:x>0.98511</cdr:x>
      <cdr:y>0.11028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638863" y="0"/>
          <a:ext cx="2524436" cy="562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rPr>
            <a:t>Net Increase</a:t>
          </a:r>
          <a:r>
            <a:rPr lang="en-US" sz="1800" b="0" baseline="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rPr>
            <a:t> of 557,131</a:t>
          </a:r>
          <a:endParaRPr lang="en-US" sz="1800" b="0" dirty="0">
            <a:solidFill>
              <a:schemeClr val="tx1">
                <a:lumMod val="85000"/>
                <a:lumOff val="15000"/>
              </a:schemeClr>
            </a:solidFill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0.78282</cdr:x>
      <cdr:y>0.09454</cdr:y>
    </cdr:from>
    <cdr:to>
      <cdr:x>0.95748</cdr:x>
      <cdr:y>0.11498</cdr:y>
    </cdr:to>
    <cdr:sp macro="" textlink="">
      <cdr:nvSpPr>
        <cdr:cNvPr id="6" name="Right Brace 5"/>
        <cdr:cNvSpPr/>
      </cdr:nvSpPr>
      <cdr:spPr>
        <a:xfrm xmlns:a="http://schemas.openxmlformats.org/drawingml/2006/main" rot="16200000">
          <a:off x="9808439" y="-455411"/>
          <a:ext cx="104233" cy="1979252"/>
        </a:xfrm>
        <a:prstGeom xmlns:a="http://schemas.openxmlformats.org/drawingml/2006/main" prst="rightBrace">
          <a:avLst>
            <a:gd name="adj1" fmla="val 8333"/>
            <a:gd name="adj2" fmla="val 51689"/>
          </a:avLst>
        </a:prstGeom>
        <a:ln xmlns:a="http://schemas.openxmlformats.org/drawingml/2006/main" w="38100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6C800DC6-3092-425F-B0E6-65D04D99AB58}"/>
            </a:ext>
          </a:extLst>
        </cdr:cNvPr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  <cdr:relSizeAnchor xmlns:cdr="http://schemas.openxmlformats.org/drawingml/2006/chartDrawing">
    <cdr:from>
      <cdr:x>0.07427</cdr:x>
      <cdr:y>0.07402</cdr:y>
    </cdr:from>
    <cdr:to>
      <cdr:x>0.38928</cdr:x>
      <cdr:y>0.15182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6292" y="415568"/>
          <a:ext cx="3589615" cy="43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rPr>
            <a:t>Boston Population Share, 2019.</a:t>
          </a:r>
        </a:p>
      </cdr:txBody>
    </cdr:sp>
  </cdr:relSizeAnchor>
  <cdr:relSizeAnchor xmlns:cdr="http://schemas.openxmlformats.org/drawingml/2006/chartDrawing">
    <cdr:from>
      <cdr:x>0.59411</cdr:x>
      <cdr:y>0.07168</cdr:y>
    </cdr:from>
    <cdr:to>
      <cdr:x>1</cdr:x>
      <cdr:y>0.14948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769916" y="402443"/>
          <a:ext cx="4625218" cy="436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rPr>
            <a:t>Greater Boston Population Share, 2019.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0.19447</cdr:x>
      <cdr:y>0.02338</cdr:y>
    </cdr:from>
    <cdr:to>
      <cdr:x>0.87065</cdr:x>
      <cdr:y>0.104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6C800DC6-3092-425F-B0E6-65D04D99AB58}"/>
            </a:ext>
          </a:extLst>
        </cdr:cNvPr>
        <cdr:cNvGrpSpPr/>
      </cdr:nvGrpSpPr>
      <cdr:grpSpPr>
        <a:xfrm xmlns:a="http://schemas.openxmlformats.org/drawingml/2006/main">
          <a:off x="2138115" y="123733"/>
          <a:ext cx="7434310" cy="426661"/>
          <a:chOff x="1416240" y="555277"/>
          <a:chExt cx="4328082" cy="264316"/>
        </a:xfrm>
      </cdr:grpSpPr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1416240" y="564527"/>
            <a:ext cx="718979" cy="25506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Boston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4474784" y="555277"/>
            <a:ext cx="1269538" cy="25506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Greater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Boston</a:t>
            </a: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0.02242</cdr:x>
      <cdr:y>0.02856</cdr:y>
    </cdr:from>
    <cdr:to>
      <cdr:x>1</cdr:x>
      <cdr:y>0.28161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33497" y="78354"/>
          <a:ext cx="5437890" cy="694151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0.01712</cdr:x>
      <cdr:y>0.02581</cdr:y>
    </cdr:from>
    <cdr:to>
      <cdr:x>0.98459</cdr:x>
      <cdr:y>0.29677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95232" y="76210"/>
          <a:ext cx="5381648" cy="800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0.66781</cdr:x>
      <cdr:y>0.73603</cdr:y>
    </cdr:from>
    <cdr:to>
      <cdr:x>0.82947</cdr:x>
      <cdr:y>0.81041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55457823-512D-F241-99C2-79A92F232C46}"/>
            </a:ext>
          </a:extLst>
        </cdr:cNvPr>
        <cdr:cNvSpPr txBox="1"/>
      </cdr:nvSpPr>
      <cdr:spPr>
        <a:xfrm xmlns:a="http://schemas.openxmlformats.org/drawingml/2006/main">
          <a:off x="7966294" y="3940929"/>
          <a:ext cx="1928394" cy="398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bg1"/>
              </a:solidFill>
              <a:latin typeface="Gill Sans MT" panose="020B0502020104020203" pitchFamily="34" charset="77"/>
            </a:rPr>
            <a:t>Caribbean</a:t>
          </a:r>
        </a:p>
      </cdr:txBody>
    </cdr:sp>
  </cdr:relSizeAnchor>
  <cdr:relSizeAnchor xmlns:cdr="http://schemas.openxmlformats.org/drawingml/2006/chartDrawing">
    <cdr:from>
      <cdr:x>0.20176</cdr:x>
      <cdr:y>0.80707</cdr:y>
    </cdr:from>
    <cdr:to>
      <cdr:x>0.36341</cdr:x>
      <cdr:y>0.93928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55457823-512D-F241-99C2-79A92F232C46}"/>
            </a:ext>
          </a:extLst>
        </cdr:cNvPr>
        <cdr:cNvSpPr txBox="1"/>
      </cdr:nvSpPr>
      <cdr:spPr>
        <a:xfrm xmlns:a="http://schemas.openxmlformats.org/drawingml/2006/main">
          <a:off x="2406761" y="4321314"/>
          <a:ext cx="192839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bg1"/>
              </a:solidFill>
              <a:latin typeface="Gill Sans MT" panose="020B0502020104020203" pitchFamily="34" charset="77"/>
            </a:rPr>
            <a:t>Europe/Canada/Oceania</a:t>
          </a:r>
        </a:p>
      </cdr:txBody>
    </cdr:sp>
  </cdr:relSizeAnchor>
  <cdr:relSizeAnchor xmlns:cdr="http://schemas.openxmlformats.org/drawingml/2006/chartDrawing">
    <cdr:from>
      <cdr:x>0.20791</cdr:x>
      <cdr:y>0.39904</cdr:y>
    </cdr:from>
    <cdr:to>
      <cdr:x>0.32972</cdr:x>
      <cdr:y>0.51975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55457823-512D-F241-99C2-79A92F232C46}"/>
            </a:ext>
          </a:extLst>
        </cdr:cNvPr>
        <cdr:cNvSpPr txBox="1"/>
      </cdr:nvSpPr>
      <cdr:spPr>
        <a:xfrm xmlns:a="http://schemas.openxmlformats.org/drawingml/2006/main">
          <a:off x="2480171" y="2136597"/>
          <a:ext cx="145301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sz="3600" b="1" dirty="0">
              <a:solidFill>
                <a:schemeClr val="bg1"/>
              </a:solidFill>
              <a:latin typeface="Gill Sans MT" panose="020B0502020104020203" pitchFamily="34" charset="77"/>
            </a:rPr>
            <a:t>Asia</a:t>
          </a:r>
        </a:p>
      </cdr:txBody>
    </cdr:sp>
  </cdr:relSizeAnchor>
  <cdr:relSizeAnchor xmlns:cdr="http://schemas.openxmlformats.org/drawingml/2006/chartDrawing">
    <cdr:from>
      <cdr:x>0.35053</cdr:x>
      <cdr:y>0.05678</cdr:y>
    </cdr:from>
    <cdr:to>
      <cdr:x>0.41833</cdr:x>
      <cdr:y>0.13151</cdr:y>
    </cdr:to>
    <cdr:sp macro="" textlink="">
      <cdr:nvSpPr>
        <cdr:cNvPr id="6" name="TextBox 6">
          <a:extLst xmlns:a="http://schemas.openxmlformats.org/drawingml/2006/main">
            <a:ext uri="{FF2B5EF4-FFF2-40B4-BE49-F238E27FC236}">
              <a16:creationId xmlns:a16="http://schemas.microsoft.com/office/drawing/2014/main" id="{55457823-512D-F241-99C2-79A92F232C46}"/>
            </a:ext>
          </a:extLst>
        </cdr:cNvPr>
        <cdr:cNvSpPr txBox="1"/>
      </cdr:nvSpPr>
      <cdr:spPr>
        <a:xfrm xmlns:a="http://schemas.openxmlformats.org/drawingml/2006/main">
          <a:off x="4181491" y="304020"/>
          <a:ext cx="80879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bg1"/>
              </a:solidFill>
              <a:latin typeface="Gill Sans MT" panose="020B0502020104020203" pitchFamily="34" charset="77"/>
            </a:rPr>
            <a:t>Africa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0.85952</cdr:x>
      <cdr:y>0.18693</cdr:y>
    </cdr:from>
    <cdr:to>
      <cdr:x>0.99692</cdr:x>
      <cdr:y>0.26999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670F24-9311-734E-AB9F-FD79A745E9C0}"/>
            </a:ext>
          </a:extLst>
        </cdr:cNvPr>
        <cdr:cNvSpPr txBox="1"/>
      </cdr:nvSpPr>
      <cdr:spPr>
        <a:xfrm xmlns:a="http://schemas.openxmlformats.org/drawingml/2006/main">
          <a:off x="9069978" y="810689"/>
          <a:ext cx="1449978" cy="36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Gill Sans MT" panose="020B0502020104020203" pitchFamily="34" charset="77"/>
            </a:rPr>
            <a:t>White- 81%</a:t>
          </a:r>
        </a:p>
      </cdr:txBody>
    </cdr:sp>
  </cdr:relSizeAnchor>
  <cdr:relSizeAnchor xmlns:cdr="http://schemas.openxmlformats.org/drawingml/2006/chartDrawing">
    <cdr:from>
      <cdr:x>0.85908</cdr:x>
      <cdr:y>0.27531</cdr:y>
    </cdr:from>
    <cdr:to>
      <cdr:x>0.97593</cdr:x>
      <cdr:y>0.35837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E3580C5-DF5F-9D45-B339-0263BA50D19F}"/>
            </a:ext>
          </a:extLst>
        </cdr:cNvPr>
        <cdr:cNvSpPr txBox="1"/>
      </cdr:nvSpPr>
      <cdr:spPr>
        <a:xfrm xmlns:a="http://schemas.openxmlformats.org/drawingml/2006/main">
          <a:off x="9065359" y="1193998"/>
          <a:ext cx="1233053" cy="36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Gill Sans MT" panose="020B0502020104020203" pitchFamily="34" charset="77"/>
            </a:rPr>
            <a:t>AAPI- 71%</a:t>
          </a:r>
        </a:p>
      </cdr:txBody>
    </cdr:sp>
  </cdr:relSizeAnchor>
  <cdr:relSizeAnchor xmlns:cdr="http://schemas.openxmlformats.org/drawingml/2006/chartDrawing">
    <cdr:from>
      <cdr:x>0.86389</cdr:x>
      <cdr:y>0.34134</cdr:y>
    </cdr:from>
    <cdr:to>
      <cdr:x>0.98074</cdr:x>
      <cdr:y>0.42439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4C232A9-A898-314F-BF9A-09CBFA282009}"/>
            </a:ext>
          </a:extLst>
        </cdr:cNvPr>
        <cdr:cNvSpPr txBox="1"/>
      </cdr:nvSpPr>
      <cdr:spPr>
        <a:xfrm xmlns:a="http://schemas.openxmlformats.org/drawingml/2006/main">
          <a:off x="9116160" y="1480325"/>
          <a:ext cx="1233053" cy="36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Gill Sans MT" panose="020B0502020104020203" pitchFamily="34" charset="77"/>
            </a:rPr>
            <a:t>Black- 70%</a:t>
          </a:r>
        </a:p>
      </cdr:txBody>
    </cdr:sp>
  </cdr:relSizeAnchor>
  <cdr:relSizeAnchor xmlns:cdr="http://schemas.openxmlformats.org/drawingml/2006/chartDrawing">
    <cdr:from>
      <cdr:x>0.86608</cdr:x>
      <cdr:y>0.45847</cdr:y>
    </cdr:from>
    <cdr:to>
      <cdr:x>0.99692</cdr:x>
      <cdr:y>0.54153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C059A0A-CA17-B44D-A9B0-7D0E665439A0}"/>
            </a:ext>
          </a:extLst>
        </cdr:cNvPr>
        <cdr:cNvSpPr txBox="1"/>
      </cdr:nvSpPr>
      <cdr:spPr>
        <a:xfrm xmlns:a="http://schemas.openxmlformats.org/drawingml/2006/main">
          <a:off x="9139251" y="1988325"/>
          <a:ext cx="1380705" cy="36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Gill Sans MT" panose="020B0502020104020203" pitchFamily="34" charset="77"/>
            </a:rPr>
            <a:t>Latinx- 57%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17961" cy="1132988"/>
          </a:xfrm>
          <a:prstGeom prst="rect">
            <a:avLst/>
          </a:prstGeom>
        </p:spPr>
        <p:txBody>
          <a:bodyPr vert="horz" lIns="155932" tIns="77967" rIns="155932" bIns="77967" rtlCol="0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82827" y="0"/>
            <a:ext cx="4117961" cy="1132988"/>
          </a:xfrm>
          <a:prstGeom prst="rect">
            <a:avLst/>
          </a:prstGeom>
        </p:spPr>
        <p:txBody>
          <a:bodyPr vert="horz" lIns="155932" tIns="77967" rIns="155932" bIns="77967" rtlCol="0"/>
          <a:lstStyle>
            <a:lvl1pPr algn="r">
              <a:defRPr sz="2000"/>
            </a:lvl1pPr>
          </a:lstStyle>
          <a:p>
            <a:fld id="{AA8770F1-F5AC-4BED-A32A-4A32F1F9964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1448370"/>
            <a:ext cx="4117961" cy="1132986"/>
          </a:xfrm>
          <a:prstGeom prst="rect">
            <a:avLst/>
          </a:prstGeom>
        </p:spPr>
        <p:txBody>
          <a:bodyPr vert="horz" lIns="155932" tIns="77967" rIns="155932" bIns="77967" rtlCol="0" anchor="b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82827" y="21448370"/>
            <a:ext cx="4117961" cy="1132986"/>
          </a:xfrm>
          <a:prstGeom prst="rect">
            <a:avLst/>
          </a:prstGeom>
        </p:spPr>
        <p:txBody>
          <a:bodyPr vert="horz" lIns="155932" tIns="77967" rIns="155932" bIns="77967" rtlCol="0" anchor="b"/>
          <a:lstStyle>
            <a:lvl1pPr algn="r">
              <a:defRPr sz="2000"/>
            </a:lvl1pPr>
          </a:lstStyle>
          <a:p>
            <a:fld id="{F21C22C7-8277-47B9-AB26-53DBBEEA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17961" cy="1132988"/>
          </a:xfrm>
          <a:prstGeom prst="rect">
            <a:avLst/>
          </a:prstGeom>
        </p:spPr>
        <p:txBody>
          <a:bodyPr vert="horz" lIns="155932" tIns="77967" rIns="155932" bIns="77967" rtlCol="0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82827" y="0"/>
            <a:ext cx="4117961" cy="1132988"/>
          </a:xfrm>
          <a:prstGeom prst="rect">
            <a:avLst/>
          </a:prstGeom>
        </p:spPr>
        <p:txBody>
          <a:bodyPr vert="horz" lIns="155932" tIns="77967" rIns="155932" bIns="77967" rtlCol="0"/>
          <a:lstStyle>
            <a:lvl1pPr algn="r">
              <a:defRPr sz="2000"/>
            </a:lvl1pPr>
          </a:lstStyle>
          <a:p>
            <a:fld id="{71D67760-4E8A-4C08-AEA8-41E5AD1EE78B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20888" y="2822575"/>
            <a:ext cx="13544551" cy="762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5932" tIns="77967" rIns="155932" bIns="77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0299" y="10867275"/>
            <a:ext cx="7602389" cy="8891410"/>
          </a:xfrm>
          <a:prstGeom prst="rect">
            <a:avLst/>
          </a:prstGeom>
        </p:spPr>
        <p:txBody>
          <a:bodyPr vert="horz" lIns="155932" tIns="77967" rIns="155932" bIns="779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1448370"/>
            <a:ext cx="4117961" cy="1132986"/>
          </a:xfrm>
          <a:prstGeom prst="rect">
            <a:avLst/>
          </a:prstGeom>
        </p:spPr>
        <p:txBody>
          <a:bodyPr vert="horz" lIns="155932" tIns="77967" rIns="155932" bIns="77967" rtlCol="0" anchor="b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82827" y="21448370"/>
            <a:ext cx="4117961" cy="1132986"/>
          </a:xfrm>
          <a:prstGeom prst="rect">
            <a:avLst/>
          </a:prstGeom>
        </p:spPr>
        <p:txBody>
          <a:bodyPr vert="horz" lIns="155932" tIns="77967" rIns="155932" bIns="77967" rtlCol="0" anchor="b"/>
          <a:lstStyle>
            <a:lvl1pPr algn="r">
              <a:defRPr sz="2000"/>
            </a:lvl1pPr>
          </a:lstStyle>
          <a:p>
            <a:fld id="{0938CA59-EC33-4BC2-9839-43E3EFEF5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7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key points:</a:t>
            </a:r>
          </a:p>
          <a:p>
            <a:endParaRPr lang="en-US" dirty="0">
              <a:effectLst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AAPI are a fast growing, diverse, and large community in Greater Boston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AAPI have faced many challenges during COVID, including experiences of discrimination,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unempllyment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small business closures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forward, there are also broader unmet needs for AAPI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8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Doesn’t seem to be slowing down-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AAPI say incidents are increasing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that there is a history of discrimination of AAPI, that has gained more public attention during crisis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mention JA internment, Vincent Chin, Muslims post-9/11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Beyond reported incidents, survey data has found that an alarming number of AAPI experience of hate since the pandemic began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this is not an abnormally high number, it is actually lower than previous years – gained more public attention during crisis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was conducted exclusively in English, so we’d expect this number to be higher since many individuals reported they were targeted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language they spoke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Translating surveys is important for all languages, but particularly true for Asian Americans because of language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this has an impact on AAPI mental health and wellbeing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Hallmarks of racial trauma = shunning, avoidance, anxiety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Economic impacts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AAPI over represented in sectors that have been hard hit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Opportunity Insights, the number of small businesses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Masssachusetts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decreased by ~40% by May 2021, while 60% of Leisure &amp; Hospitality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businsses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shut down,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translated to real losses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concentration in hard hit sectors + racism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need for aid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trouble receiving it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Continued in Pandemic --- inadequate language services, complicated systems, lack of an existing relationship with an established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8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also challenges for workers: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lot to digest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we’ll share slides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can’t work from home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Filipin@s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overrepresented in healthcare.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9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looking back to look forward – unmet needs to address in a just &amp; equitable recovery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builds on early two sections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isn’t everything ,just some that we have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1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Poverty high for AAPI compared to white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to other POC groups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in both suburbs and greater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particularly Boston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Boston’s population has changed dramatically in the last 30 years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 by immigrants of color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5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important to note how these aggregate categories obscure wide disparities within AAPI label – see this in housing cost burdened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 similar to white, lower than black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Disaggregated see that some communities are similar to black/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there is a need for resources and services – one barrier to accessing them is language access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that arise with limited English proficiency + limited language access: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Accessing services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to survey any group but particularly hard because of diversity of AAPI languages means that data is even more biased towards not capturing AAPI poverty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Karen or Kachin speakers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Oaklan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previous graph looked at individual language access, this graph looks at households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how this impacts access to public resources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you could still have a school-age child who speaks English and be considered a ”linguistically isolated household”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Asian American experience for many is translating for older generations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6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We know that AAPI are a fast growing, diverse and large share of Greater Boston’s population and we want to close on how that translates to political power and civic voice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have uniform data, just showing a few places where we found compelling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4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Municipal workforce has not actually caught up with growth in AAPI pop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gaps in school districts serving lots of Asian students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– only 1.8% of teachers are Asian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5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looking at other municipal workers even more stark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individuals responsible for allocating and distributing services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that those at the table reflect those they serve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Quincy, approx. 30% of the city’s population is Asian, but only 24 out of the 966 employees are Asian – or 2%.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875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Compliment with stories of representation in elected roles in places like Lowell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940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AAPI fast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does this translate to political power?/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from 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VoterTable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AAPI voter turnout has steadily grown in MA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you’re interested in learning more, MA Voter Table is releasing a new report on 6/2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97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3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Boston is now a majority POC city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Asian Americans are large group in Boston and Greater Boston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1:10 residents in Boston are Asian American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GB, AAPI share is close to African American and Latinx size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that multiracial folks not included in this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AAPI growth has been fast and recent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Faster than other racial groups in both Boston and GB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growth in suburbs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A lot of this growth is due to immigration 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share of AAPI and Latinx are foreign-born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Surprisingly that’s even more true for AAPI community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 of immigrant share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4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One way to understand diversity of Asian American immigrants is pathway for obtaining permanent residency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different categories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between entering as highly-skilled worker vs. refugee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impacts that this has 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Another way that AAPI differ is immigration status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39,000 unauthorized immigrants from Asia in Massachusetts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this has on service access and provision, this was particularly clear during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91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To summarize, there is tremendous diversity that is often masked when numbers are aggregated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McKinsey study, Asian Americans have the largest intra-racial income inequality of any racial group.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this aggregate average, $102,875 is much higher than it is for some groups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to disaggregate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8CA59-EC33-4BC2-9839-43E3EFEF5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CA59-EC33-4BC2-9839-43E3EFEF57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fld id="{EA4F034A-37A0-4247-AE69-B212B02D78AA}" type="datetimeFigureOut">
              <a:rPr lang="en-US" smtClean="0"/>
              <a:pPr/>
              <a:t>5/24/21</a:t>
            </a:fld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9487192" y="6480721"/>
            <a:ext cx="2468088" cy="2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1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A35-8957-47B2-814D-4D1B82672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956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B983-6DCC-40EA-A426-88582235FB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17" r="530" b="32719"/>
          <a:stretch/>
        </p:blipFill>
        <p:spPr>
          <a:xfrm>
            <a:off x="9641541" y="6448291"/>
            <a:ext cx="2304114" cy="2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3F5-E6B2-4BDA-9A71-C7D4E4D8A8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9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486E-F7D8-46ED-B968-070BCA106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BFD-BF75-4FFD-8FBA-9A0F741447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F4A2-8737-4A33-9700-AC8A0279D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E3B7-0851-4C47-BB63-4509704C79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7"/>
          <a:stretch/>
        </p:blipFill>
        <p:spPr>
          <a:xfrm>
            <a:off x="8136836" y="6308700"/>
            <a:ext cx="3954257" cy="3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54CB-71F4-4885-BA07-36B9EEDAE4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0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B4FC-98B0-4B53-BDC1-87F54FC9A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1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9487192" y="6480721"/>
            <a:ext cx="2468088" cy="2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80BF-5B78-4B14-9B21-BF6E98909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07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A860-1A31-4D27-B50B-B379568E3B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5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C7B-0A76-4749-A4E9-0862ECFF53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27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16" y="5349875"/>
            <a:ext cx="7616967" cy="1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6" y="6360462"/>
            <a:ext cx="2468088" cy="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6" y="6360462"/>
            <a:ext cx="2468088" cy="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6" y="6360462"/>
            <a:ext cx="2468088" cy="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6" y="6360462"/>
            <a:ext cx="2468088" cy="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fld id="{EA4F034A-37A0-4247-AE69-B212B02D78AA}" type="datetimeFigureOut">
              <a:rPr lang="en-US" smtClean="0"/>
              <a:pPr/>
              <a:t>5/24/21</a:t>
            </a:fld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fld id="{23106D2D-76DB-44CA-94CA-A9A8CC613813}" type="slidenum">
              <a:rPr lang="en-US" smtClean="0"/>
              <a:pPr/>
              <a:t>‹#›</a:t>
            </a:fld>
            <a:endParaRPr lang="en-US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3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6" y="6360462"/>
            <a:ext cx="2468088" cy="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34A-37A0-4247-AE69-B212B02D78A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6D2D-76DB-44CA-94CA-A9A8CC6138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6" y="6360462"/>
            <a:ext cx="2468088" cy="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1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fld id="{EA4F034A-37A0-4247-AE69-B212B02D78AA}" type="datetimeFigureOut">
              <a:rPr lang="en-US" smtClean="0"/>
              <a:pPr/>
              <a:t>5/24/21</a:t>
            </a:fld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fld id="{23106D2D-76DB-44CA-94CA-A9A8CC613813}" type="slidenum">
              <a:rPr lang="en-US" smtClean="0"/>
              <a:pPr/>
              <a:t>‹#›</a:t>
            </a:fld>
            <a:endParaRPr lang="en-US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466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Gill Sans MT" panose="020B0502020104020203" pitchFamily="34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  <a:lumOff val="50000"/>
            </a:schemeClr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  <a:lumOff val="50000"/>
            </a:schemeClr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  <a:lumOff val="50000"/>
            </a:schemeClr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1A35-8957-47B2-814D-4D1B82672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A7A0-EBC9-4113-8A13-7E479A369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B63BA-4152-2B41-AC3B-8A84FD62F0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EE57-1D9D-834F-B91D-BD45D579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543"/>
            <a:ext cx="10515600" cy="1480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Gill Sans MT" panose="020B0502020104020203" pitchFamily="34" charset="0"/>
              </a:rPr>
              <a:t>Demographic overview of AAPI communities in Massachusetts</a:t>
            </a:r>
          </a:p>
        </p:txBody>
      </p:sp>
    </p:spTree>
    <p:extLst>
      <p:ext uri="{BB962C8B-B14F-4D97-AF65-F5344CB8AC3E}">
        <p14:creationId xmlns:p14="http://schemas.microsoft.com/office/powerpoint/2010/main" val="422343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EE1886-2359-D54D-9448-4A23D1D6B19A}"/>
              </a:ext>
            </a:extLst>
          </p:cNvPr>
          <p:cNvSpPr txBox="1">
            <a:spLocks/>
          </p:cNvSpPr>
          <p:nvPr/>
        </p:nvSpPr>
        <p:spPr>
          <a:xfrm>
            <a:off x="223838" y="557665"/>
            <a:ext cx="11744324" cy="694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8 out of 10 Asian Americans say that violence against them is increasing.</a:t>
            </a:r>
            <a:b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Survey of US adults conducted April 5-11, 2021, by Pew Research Center.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AA7FB7-7A75-4C18-920D-EEEF388ED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742227"/>
              </p:ext>
            </p:extLst>
          </p:nvPr>
        </p:nvGraphicFramePr>
        <p:xfrm>
          <a:off x="676405" y="2074333"/>
          <a:ext cx="13002017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7C34CA9-4A56-4B20-9EE1-7EE7D7EC0744}"/>
              </a:ext>
            </a:extLst>
          </p:cNvPr>
          <p:cNvSpPr txBox="1">
            <a:spLocks/>
          </p:cNvSpPr>
          <p:nvPr/>
        </p:nvSpPr>
        <p:spPr>
          <a:xfrm>
            <a:off x="1417292" y="2237171"/>
            <a:ext cx="9357415" cy="361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i="1" dirty="0">
                <a:solidFill>
                  <a:schemeClr val="tx1"/>
                </a:solidFill>
                <a:latin typeface="Gill Sans MT" panose="020B0502020104020203" pitchFamily="34" charset="0"/>
              </a:rPr>
              <a:t>% of Asian adults who say violence against Asian Americans in the U.S. is…</a:t>
            </a:r>
          </a:p>
        </p:txBody>
      </p:sp>
    </p:spTree>
    <p:extLst>
      <p:ext uri="{BB962C8B-B14F-4D97-AF65-F5344CB8AC3E}">
        <p14:creationId xmlns:p14="http://schemas.microsoft.com/office/powerpoint/2010/main" val="39559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14B60F-CBBE-C849-9A8C-69C79071BF19}"/>
              </a:ext>
            </a:extLst>
          </p:cNvPr>
          <p:cNvSpPr txBox="1">
            <a:spLocks/>
          </p:cNvSpPr>
          <p:nvPr/>
        </p:nvSpPr>
        <p:spPr>
          <a:xfrm>
            <a:off x="223838" y="647606"/>
            <a:ext cx="11744324" cy="694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Almost half of Asian Americans experienced an incident of hate because of their racial or ethnic background since the pandemic began. </a:t>
            </a:r>
            <a:b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Survey of US adults conducted April 5-11, 2021, by Pew Research Center.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2F6E59-CE23-5B4E-AF92-A8F923DCD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690733"/>
              </p:ext>
            </p:extLst>
          </p:nvPr>
        </p:nvGraphicFramePr>
        <p:xfrm>
          <a:off x="223838" y="1454046"/>
          <a:ext cx="11650299" cy="463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232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F1CD51-B192-EB4D-BDE6-E6940899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7" y="357323"/>
            <a:ext cx="11744324" cy="694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Nationally, over 6,000 reports of anti-Asian hate have been reported.</a:t>
            </a:r>
            <a:br>
              <a:rPr lang="en-US" sz="2400" b="1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National incidents reported to Stop AAPI Hate. March 2020 - March 2021.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73889D-4F38-4708-B797-78100ECB6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481404"/>
              </p:ext>
            </p:extLst>
          </p:nvPr>
        </p:nvGraphicFramePr>
        <p:xfrm>
          <a:off x="263047" y="1252603"/>
          <a:ext cx="11135638" cy="516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465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98FE90-D9B4-1742-A5F2-14BBC630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768349"/>
            <a:ext cx="4724400" cy="53213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BC9D19-F464-0F47-84B4-1C69B9EFF45B}"/>
              </a:ext>
            </a:extLst>
          </p:cNvPr>
          <p:cNvSpPr txBox="1">
            <a:spLocks/>
          </p:cNvSpPr>
          <p:nvPr/>
        </p:nvSpPr>
        <p:spPr>
          <a:xfrm>
            <a:off x="753165" y="1847851"/>
            <a:ext cx="4838700" cy="2548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77"/>
              </a:rPr>
              <a:t>1:5 Stop AAPI Hate respondents now display signs of racial trauma. </a:t>
            </a:r>
            <a:endParaRPr lang="en-US" sz="12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902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B2AD3A-7173-7B49-976D-4DE4985EE18D}"/>
              </a:ext>
            </a:extLst>
          </p:cNvPr>
          <p:cNvSpPr txBox="1">
            <a:spLocks/>
          </p:cNvSpPr>
          <p:nvPr/>
        </p:nvSpPr>
        <p:spPr>
          <a:xfrm>
            <a:off x="206828" y="159249"/>
            <a:ext cx="11364686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100" b="1" dirty="0">
                <a:solidFill>
                  <a:schemeClr val="tx1"/>
                </a:solidFill>
                <a:latin typeface="Gill Sans MT" panose="020B0502020104020203" pitchFamily="34" charset="0"/>
              </a:rPr>
              <a:t>Asian entrepreneurs are more likely to be in hard-hit industries that have closed at high rates.</a:t>
            </a:r>
            <a:br>
              <a:rPr lang="en-US" sz="31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</a:rPr>
              <a:t>Share of MA entrepreneurs that are AAPI by sector. 2019.</a:t>
            </a:r>
            <a:endParaRPr lang="en-US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779F4C-B15A-0546-AE9F-1C187A9F9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617501"/>
              </p:ext>
            </p:extLst>
          </p:nvPr>
        </p:nvGraphicFramePr>
        <p:xfrm>
          <a:off x="206828" y="1546717"/>
          <a:ext cx="11778343" cy="439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3E8F93-8FB9-904C-83F5-91921C43C03D}"/>
              </a:ext>
            </a:extLst>
          </p:cNvPr>
          <p:cNvCxnSpPr>
            <a:cxnSpLocks/>
          </p:cNvCxnSpPr>
          <p:nvPr/>
        </p:nvCxnSpPr>
        <p:spPr>
          <a:xfrm>
            <a:off x="7959777" y="1474497"/>
            <a:ext cx="0" cy="43547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E58671-0119-2D48-933E-8A583FEC98F9}"/>
              </a:ext>
            </a:extLst>
          </p:cNvPr>
          <p:cNvSpPr txBox="1"/>
          <p:nvPr/>
        </p:nvSpPr>
        <p:spPr>
          <a:xfrm>
            <a:off x="6947941" y="5714099"/>
            <a:ext cx="202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77"/>
              </a:rPr>
              <a:t>6.6</a:t>
            </a:r>
            <a:br>
              <a:rPr lang="en-US" dirty="0">
                <a:latin typeface="Gill Sans MT" panose="020B0502020104020203" pitchFamily="34" charset="77"/>
              </a:rPr>
            </a:br>
            <a:r>
              <a:rPr lang="en-US" dirty="0">
                <a:latin typeface="Gill Sans MT" panose="020B0502020104020203" pitchFamily="34" charset="77"/>
              </a:rPr>
              <a:t>Percentage of AAPI in Massachusetts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FFC9F8-882E-9B42-8178-05916DA2BBC9}"/>
              </a:ext>
            </a:extLst>
          </p:cNvPr>
          <p:cNvSpPr txBox="1"/>
          <p:nvPr/>
        </p:nvSpPr>
        <p:spPr>
          <a:xfrm>
            <a:off x="206828" y="6329652"/>
            <a:ext cx="605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Gill Sans MT" panose="020B0502020104020203" pitchFamily="34" charset="77"/>
              </a:rPr>
              <a:t>Source: 2015-2019 American Community Survey Public Use Microdata Sample</a:t>
            </a:r>
          </a:p>
        </p:txBody>
      </p:sp>
    </p:spTree>
    <p:extLst>
      <p:ext uri="{BB962C8B-B14F-4D97-AF65-F5344CB8AC3E}">
        <p14:creationId xmlns:p14="http://schemas.microsoft.com/office/powerpoint/2010/main" val="232732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B2AD3A-7173-7B49-976D-4DE4985EE18D}"/>
              </a:ext>
            </a:extLst>
          </p:cNvPr>
          <p:cNvSpPr txBox="1">
            <a:spLocks/>
          </p:cNvSpPr>
          <p:nvPr/>
        </p:nvSpPr>
        <p:spPr>
          <a:xfrm>
            <a:off x="82977" y="123401"/>
            <a:ext cx="11364686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100" b="1" dirty="0">
                <a:solidFill>
                  <a:schemeClr val="tx1"/>
                </a:solidFill>
                <a:latin typeface="Gill Sans MT" panose="020B0502020104020203" pitchFamily="34" charset="0"/>
              </a:rPr>
              <a:t>Asian-owned businesses saw steep revenue declines during the pandemic. </a:t>
            </a:r>
            <a:br>
              <a:rPr lang="en-US" sz="31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Small Businesses that experienced severe revenue declines (&gt;75%). National. 2019 vs. 2020.</a:t>
            </a:r>
            <a:endParaRPr lang="en-US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371FFB-3ADE-944B-96D9-F06A3A17C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017189"/>
              </p:ext>
            </p:extLst>
          </p:nvPr>
        </p:nvGraphicFramePr>
        <p:xfrm>
          <a:off x="414256" y="1323551"/>
          <a:ext cx="10702129" cy="417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2C8A23B-35F0-044C-ABCD-A73F723D6C2A}"/>
              </a:ext>
            </a:extLst>
          </p:cNvPr>
          <p:cNvSpPr txBox="1"/>
          <p:nvPr/>
        </p:nvSpPr>
        <p:spPr>
          <a:xfrm>
            <a:off x="428823" y="5828350"/>
            <a:ext cx="5336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Gill Sans MT" panose="020B0502020104020203" pitchFamily="34" charset="77"/>
              </a:rPr>
              <a:t>Source Economic impact of pandemic on 8,328 US small businesses; Reimagine Main Street &amp; Public Private Strategies’ Business Owners of Color COViD-19 Survey</a:t>
            </a:r>
          </a:p>
        </p:txBody>
      </p:sp>
    </p:spTree>
    <p:extLst>
      <p:ext uri="{BB962C8B-B14F-4D97-AF65-F5344CB8AC3E}">
        <p14:creationId xmlns:p14="http://schemas.microsoft.com/office/powerpoint/2010/main" val="301549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B935DE-9342-8143-8078-CF1B6C753679}"/>
              </a:ext>
            </a:extLst>
          </p:cNvPr>
          <p:cNvSpPr txBox="1">
            <a:spLocks/>
          </p:cNvSpPr>
          <p:nvPr/>
        </p:nvSpPr>
        <p:spPr>
          <a:xfrm>
            <a:off x="115705" y="58220"/>
            <a:ext cx="11364686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Gill Sans MT" panose="020B0502020104020203" pitchFamily="34" charset="0"/>
              </a:rPr>
              <a:t>AAPI work in a range of occupations, many of which cannot be performed from home.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</a:rPr>
              <a:t>Occupational make up of workers by ancestry. MA. 2019.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3BC754-6A1A-9842-9FAE-8AF970A38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630293"/>
              </p:ext>
            </p:extLst>
          </p:nvPr>
        </p:nvGraphicFramePr>
        <p:xfrm>
          <a:off x="6096000" y="1494600"/>
          <a:ext cx="5926759" cy="510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EF1D48-3ECB-5840-811E-5CB28E782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205028"/>
              </p:ext>
            </p:extLst>
          </p:nvPr>
        </p:nvGraphicFramePr>
        <p:xfrm>
          <a:off x="169241" y="1494600"/>
          <a:ext cx="6010563" cy="495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D6D9CB4-B7F8-8643-94CA-E1CB39B5E58A}"/>
              </a:ext>
            </a:extLst>
          </p:cNvPr>
          <p:cNvSpPr txBox="1"/>
          <p:nvPr/>
        </p:nvSpPr>
        <p:spPr>
          <a:xfrm>
            <a:off x="115705" y="6596390"/>
            <a:ext cx="6051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latin typeface="Gill Sans MT" panose="020B0502020104020203" pitchFamily="34" charset="77"/>
              </a:rPr>
              <a:t>Source: 2015-2019 American Community Survey Public Use Microdata Sample</a:t>
            </a:r>
          </a:p>
        </p:txBody>
      </p:sp>
    </p:spTree>
    <p:extLst>
      <p:ext uri="{BB962C8B-B14F-4D97-AF65-F5344CB8AC3E}">
        <p14:creationId xmlns:p14="http://schemas.microsoft.com/office/powerpoint/2010/main" val="333118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EE57-1D9D-834F-B91D-BD45D579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543"/>
            <a:ext cx="10515600" cy="1480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Gill Sans MT" panose="020B0502020104020203" pitchFamily="34" charset="0"/>
              </a:rPr>
              <a:t>Broader unmet needs for AAPI communities in Massachusetts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A79E6-876F-B841-9257-427F787CD1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EE57-1D9D-834F-B91D-BD45D579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2888"/>
            <a:ext cx="10515600" cy="963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Gill Sans MT" panose="020B0502020104020203" pitchFamily="34" charset="0"/>
              </a:rPr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85094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31DA0A-F245-794D-8033-96E74CEA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0" y="708939"/>
            <a:ext cx="11501799" cy="694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Asian poverty 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is 2x White poverty in Greater Boston and 3x White poverty in Boston. </a:t>
            </a:r>
            <a:br>
              <a:rPr lang="en-US" sz="24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Poverty rates by race/ethnicity: Boston vs. Greater Boston. 2019.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405ED-1DD6-49D1-8ADB-216AD00D7427}"/>
              </a:ext>
            </a:extLst>
          </p:cNvPr>
          <p:cNvSpPr txBox="1"/>
          <p:nvPr/>
        </p:nvSpPr>
        <p:spPr>
          <a:xfrm>
            <a:off x="466363" y="6367375"/>
            <a:ext cx="5336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77"/>
              </a:rPr>
              <a:t>Source: 2015-2019 American Community Survey 5-year Estimates.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219924-B688-014E-8085-578BE703A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047669"/>
              </p:ext>
            </p:extLst>
          </p:nvPr>
        </p:nvGraphicFramePr>
        <p:xfrm>
          <a:off x="466364" y="1512960"/>
          <a:ext cx="11162044" cy="474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1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9228" y="997132"/>
          <a:ext cx="11332028" cy="509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59228" y="6344443"/>
            <a:ext cx="105156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“Other” includes “two or more races,” which was not an option in 1990, and “Some Other Race Alone.”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1990 U.S. Census. 2019 1-year American Community Survey. Native American estimate should be interpreted with caution due to small sample size.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225" y="633722"/>
            <a:ext cx="10994571" cy="5343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i="0" baseline="0" dirty="0">
                <a:solidFill>
                  <a:schemeClr val="bg2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Net population change, Greater Boston, 1990-2019</a:t>
            </a:r>
            <a:endParaRPr lang="en-US" sz="3600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2C8C5C1-1AA5-434E-86BE-B4A693B7C2F8}"/>
              </a:ext>
            </a:extLst>
          </p:cNvPr>
          <p:cNvSpPr txBox="1">
            <a:spLocks/>
          </p:cNvSpPr>
          <p:nvPr/>
        </p:nvSpPr>
        <p:spPr>
          <a:xfrm>
            <a:off x="359224" y="208275"/>
            <a:ext cx="10994571" cy="110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Greater Boston’s population growth has been driven by immigrants of color.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C74EB-2710-4D6D-9F9D-58839319E21E}"/>
              </a:ext>
            </a:extLst>
          </p:cNvPr>
          <p:cNvSpPr/>
          <p:nvPr/>
        </p:nvSpPr>
        <p:spPr>
          <a:xfrm>
            <a:off x="8021782" y="749282"/>
            <a:ext cx="3669474" cy="5347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1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008248-4D0B-B649-B23B-E8EEFD824DE7}"/>
              </a:ext>
            </a:extLst>
          </p:cNvPr>
          <p:cNvSpPr txBox="1">
            <a:spLocks/>
          </p:cNvSpPr>
          <p:nvPr/>
        </p:nvSpPr>
        <p:spPr>
          <a:xfrm>
            <a:off x="223838" y="346952"/>
            <a:ext cx="11744324" cy="694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Some Asian renters are more housing cost-burdened than others.</a:t>
            </a:r>
            <a:b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Share of renters that are housing cost burdened by ethnicity. Massachusetts. 2017.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E49222E-795C-2E41-BD3B-B1FCEB40F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32835"/>
              </p:ext>
            </p:extLst>
          </p:nvPr>
        </p:nvGraphicFramePr>
        <p:xfrm>
          <a:off x="487180" y="1319134"/>
          <a:ext cx="11217639" cy="448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AEFB844-EA21-8548-942F-190E07CADE79}"/>
              </a:ext>
            </a:extLst>
          </p:cNvPr>
          <p:cNvSpPr/>
          <p:nvPr/>
        </p:nvSpPr>
        <p:spPr>
          <a:xfrm>
            <a:off x="223838" y="5940012"/>
            <a:ext cx="425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Source: National Equity Atlas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2994F-407C-BE48-A9AD-D849C6F9E632}"/>
              </a:ext>
            </a:extLst>
          </p:cNvPr>
          <p:cNvSpPr/>
          <p:nvPr/>
        </p:nvSpPr>
        <p:spPr>
          <a:xfrm>
            <a:off x="5180400" y="1118561"/>
            <a:ext cx="6787762" cy="4620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96D0-04A6-E84D-8194-F171BC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0056"/>
            <a:ext cx="9144000" cy="1913392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Gill Sans MT" panose="020B0502020104020203" pitchFamily="34" charset="0"/>
              </a:rPr>
              <a:t>Language Access</a:t>
            </a:r>
          </a:p>
        </p:txBody>
      </p:sp>
    </p:spTree>
    <p:extLst>
      <p:ext uri="{BB962C8B-B14F-4D97-AF65-F5344CB8AC3E}">
        <p14:creationId xmlns:p14="http://schemas.microsoft.com/office/powerpoint/2010/main" val="422122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D67EEA-B303-524D-9076-50FA32ED6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16694"/>
              </p:ext>
            </p:extLst>
          </p:nvPr>
        </p:nvGraphicFramePr>
        <p:xfrm>
          <a:off x="393915" y="996043"/>
          <a:ext cx="11404170" cy="548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076623F-5F29-F944-ACA1-B5A25946BC21}"/>
              </a:ext>
            </a:extLst>
          </p:cNvPr>
          <p:cNvSpPr txBox="1">
            <a:spLocks/>
          </p:cNvSpPr>
          <p:nvPr/>
        </p:nvSpPr>
        <p:spPr>
          <a:xfrm>
            <a:off x="197708" y="137379"/>
            <a:ext cx="11798085" cy="85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300" b="1" dirty="0">
                <a:solidFill>
                  <a:schemeClr val="bg1"/>
                </a:solidFill>
                <a:latin typeface="Gill Sans MT" panose="020B0502020104020203" pitchFamily="34" charset="0"/>
              </a:rPr>
              <a:t>English proficiency varies widely across Asian communities. </a:t>
            </a:r>
            <a:b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Percent of speakers that speak English “less than very well,”  Asian languages spoken at home with 7,500+ speakers in MA.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CC061-931D-9C49-9D32-BA26C2729A8B}"/>
              </a:ext>
            </a:extLst>
          </p:cNvPr>
          <p:cNvSpPr txBox="1"/>
          <p:nvPr/>
        </p:nvSpPr>
        <p:spPr>
          <a:xfrm>
            <a:off x="591623" y="6267674"/>
            <a:ext cx="5336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77"/>
              </a:rPr>
              <a:t>Source: 2014-2018 American Community Survey 5-year Estimates; Table B16001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4FBD8B-FEDA-8446-AD36-857B980FC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981679"/>
              </p:ext>
            </p:extLst>
          </p:nvPr>
        </p:nvGraphicFramePr>
        <p:xfrm>
          <a:off x="-972724" y="-5513823"/>
          <a:ext cx="11635704" cy="527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291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8A41A3-8213-4A4C-A933-CF48ED014899}"/>
              </a:ext>
            </a:extLst>
          </p:cNvPr>
          <p:cNvSpPr txBox="1">
            <a:spLocks/>
          </p:cNvSpPr>
          <p:nvPr/>
        </p:nvSpPr>
        <p:spPr>
          <a:xfrm>
            <a:off x="196957" y="137379"/>
            <a:ext cx="11995043" cy="106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b="1" dirty="0">
                <a:solidFill>
                  <a:schemeClr val="bg1"/>
                </a:solidFill>
                <a:latin typeface="Gill Sans MT" panose="020B0502020104020203" pitchFamily="34" charset="0"/>
              </a:rPr>
              <a:t>Many AAPI households are linguistically isolated, particularly Vietnamese and Chinese households.</a:t>
            </a:r>
            <a:br>
              <a:rPr lang="en-US" sz="3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Percent of speakers that are linguistically isolated (no one in household over the age of 14 speaks English exclusively or “very well). MA 2019.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D06C60-50A3-2146-9DC9-35C6ED9C5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466477"/>
              </p:ext>
            </p:extLst>
          </p:nvPr>
        </p:nvGraphicFramePr>
        <p:xfrm>
          <a:off x="548639" y="1201783"/>
          <a:ext cx="11025051" cy="504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C7BEFC-E1FB-7544-BFC0-4397DDC1064D}"/>
              </a:ext>
            </a:extLst>
          </p:cNvPr>
          <p:cNvSpPr txBox="1"/>
          <p:nvPr/>
        </p:nvSpPr>
        <p:spPr>
          <a:xfrm>
            <a:off x="143056" y="6244046"/>
            <a:ext cx="6051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latin typeface="Gill Sans MT" panose="020B0502020104020203" pitchFamily="34" charset="77"/>
              </a:rPr>
              <a:t>Source: 2015-2019 American Community Survey; IPUMS USA</a:t>
            </a:r>
          </a:p>
        </p:txBody>
      </p:sp>
    </p:spTree>
    <p:extLst>
      <p:ext uri="{BB962C8B-B14F-4D97-AF65-F5344CB8AC3E}">
        <p14:creationId xmlns:p14="http://schemas.microsoft.com/office/powerpoint/2010/main" val="171411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A303A-65C8-0B4F-82F7-1C1FC4D3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296D0-04A6-E84D-8194-F171BC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0056"/>
            <a:ext cx="9144000" cy="1913392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Gill Sans MT" panose="020B0502020104020203" pitchFamily="34" charset="0"/>
              </a:rPr>
              <a:t>Political Power and Civic Voice</a:t>
            </a:r>
          </a:p>
        </p:txBody>
      </p:sp>
    </p:spTree>
    <p:extLst>
      <p:ext uri="{BB962C8B-B14F-4D97-AF65-F5344CB8AC3E}">
        <p14:creationId xmlns:p14="http://schemas.microsoft.com/office/powerpoint/2010/main" val="78601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69" y="243613"/>
            <a:ext cx="11039541" cy="797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Many teaching forces are not representative of their AAPI students.</a:t>
            </a:r>
            <a:b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Student and full-time equivalent teacher shares, MA schools with largest number of AAPI student. SY 2020.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035040"/>
            <a:ext cx="425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Source: MA Department of Elementary and Secondary 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29209A-7A22-7D42-B4C8-BD70C6469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270263"/>
              </p:ext>
            </p:extLst>
          </p:nvPr>
        </p:nvGraphicFramePr>
        <p:xfrm>
          <a:off x="774034" y="1040647"/>
          <a:ext cx="10552176" cy="499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88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955"/>
            <a:ext cx="11039541" cy="987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Asian and Pacific Islanders are underrepresented in municipal government.</a:t>
            </a:r>
            <a:b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MAPC analysis of Metro Boston civilian labor force and municipal employees by race/ethnicity. 2016.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0BD497-66BE-6048-9C4B-228C4D46A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509337"/>
              </p:ext>
            </p:extLst>
          </p:nvPr>
        </p:nvGraphicFramePr>
        <p:xfrm>
          <a:off x="731521" y="1369056"/>
          <a:ext cx="10884214" cy="490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1D1B17B-7502-5E44-8E80-0E314234D4AC}"/>
              </a:ext>
            </a:extLst>
          </p:cNvPr>
          <p:cNvSpPr/>
          <p:nvPr/>
        </p:nvSpPr>
        <p:spPr>
          <a:xfrm>
            <a:off x="457200" y="2798061"/>
            <a:ext cx="5452533" cy="98768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D59742-E399-B142-9C48-46DBE54C6582}"/>
              </a:ext>
            </a:extLst>
          </p:cNvPr>
          <p:cNvSpPr/>
          <p:nvPr/>
        </p:nvSpPr>
        <p:spPr>
          <a:xfrm>
            <a:off x="731521" y="6270171"/>
            <a:ext cx="810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Note: White, API, Black and Other racial groups do not include individuals who identify as Latinx.</a:t>
            </a:r>
            <a: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  <a:t>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Latinx can be of any race</a:t>
            </a:r>
            <a: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  <a:t>.</a:t>
            </a:r>
            <a:b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</a:br>
            <a: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  <a:t>Source:  2012-2016 American Community Survey Public Use Microdata Sample</a:t>
            </a:r>
            <a:endParaRPr kumimoji="0" lang="en-US" sz="1200" b="0" u="none" strike="noStrike" kern="1200" cap="none" spc="0" normalizeH="0" baseline="0" noProof="0" dirty="0">
              <a:ln>
                <a:noFill/>
              </a:ln>
              <a:solidFill>
                <a:srgbClr val="3C4247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43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2" y="228775"/>
            <a:ext cx="11039541" cy="987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Less than one percent of municipal managers in Metro Boston are AAPI.</a:t>
            </a:r>
            <a:b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MAPC analysis of Metro Boston municipal managers by race/ethnicity (not including education administrators). 2016.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F2333A-ED05-E64E-86F1-2557A60CD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04302"/>
              </p:ext>
            </p:extLst>
          </p:nvPr>
        </p:nvGraphicFramePr>
        <p:xfrm>
          <a:off x="706126" y="1216461"/>
          <a:ext cx="10779747" cy="511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4B2DF81-9F9B-9547-B6A1-4EF91D81871D}"/>
              </a:ext>
            </a:extLst>
          </p:cNvPr>
          <p:cNvSpPr/>
          <p:nvPr/>
        </p:nvSpPr>
        <p:spPr>
          <a:xfrm>
            <a:off x="457200" y="2798061"/>
            <a:ext cx="5452533" cy="98768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0046D-C066-AB42-88BA-A6FD1CCB1FA7}"/>
              </a:ext>
            </a:extLst>
          </p:cNvPr>
          <p:cNvSpPr/>
          <p:nvPr/>
        </p:nvSpPr>
        <p:spPr>
          <a:xfrm>
            <a:off x="731521" y="6270171"/>
            <a:ext cx="810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  <a:t>Note: White, API, Black and Other racial groups do not include individuals who identify as Latinx. Latinx can be of any race.</a:t>
            </a:r>
            <a:b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</a:br>
            <a:r>
              <a:rPr lang="en-US" sz="1200" dirty="0">
                <a:solidFill>
                  <a:srgbClr val="3C4247"/>
                </a:solidFill>
                <a:latin typeface="Gill Sans MT" panose="020B0502020104020203" pitchFamily="34" charset="0"/>
              </a:rPr>
              <a:t>Source:  2012-2016 American Community Survey Public Use Microdata Sample</a:t>
            </a:r>
          </a:p>
        </p:txBody>
      </p:sp>
    </p:spTree>
    <p:extLst>
      <p:ext uri="{BB962C8B-B14F-4D97-AF65-F5344CB8AC3E}">
        <p14:creationId xmlns:p14="http://schemas.microsoft.com/office/powerpoint/2010/main" val="81596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228775"/>
            <a:ext cx="11790997" cy="987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Asian American voter turnout has steadily grown in MA and there’s room to grow.</a:t>
            </a:r>
            <a:b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Percent of eligible voters that voted. MA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VoterTable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E414A7-6AEB-6244-BFEC-7662B2CAAA7E}"/>
              </a:ext>
            </a:extLst>
          </p:cNvPr>
          <p:cNvSpPr txBox="1">
            <a:spLocks/>
          </p:cNvSpPr>
          <p:nvPr/>
        </p:nvSpPr>
        <p:spPr>
          <a:xfrm>
            <a:off x="157163" y="6098739"/>
            <a:ext cx="9163299" cy="383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Source: Voter file data from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Catalist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C4247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1B05E0-7394-3040-BDDB-7831C7752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23447"/>
              </p:ext>
            </p:extLst>
          </p:nvPr>
        </p:nvGraphicFramePr>
        <p:xfrm>
          <a:off x="836022" y="1489166"/>
          <a:ext cx="10552413" cy="433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091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74EF7-265F-3C47-A55E-0F34F82C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69" y="243613"/>
            <a:ext cx="11039541" cy="797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2"/>
                </a:solidFill>
                <a:latin typeface="Gill Sans MT" panose="020B0502020104020203" pitchFamily="34" charset="0"/>
              </a:rPr>
              <a:t>AAPI </a:t>
            </a:r>
            <a:r>
              <a:rPr lang="en-US" sz="2400" b="1" dirty="0">
                <a:latin typeface="Gill Sans MT" panose="020B0502020104020203" pitchFamily="34" charset="0"/>
              </a:rPr>
              <a:t>are underrepresented in the MA state legislature</a:t>
            </a:r>
            <a:r>
              <a:rPr lang="en-US" sz="2400" b="1" dirty="0">
                <a:solidFill>
                  <a:schemeClr val="bg2"/>
                </a:solidFill>
                <a:latin typeface="Gill Sans MT" panose="020B0502020104020203" pitchFamily="34" charset="0"/>
              </a:rPr>
              <a:t>.</a:t>
            </a:r>
            <a:br>
              <a:rPr lang="en-US" sz="2400" b="1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bg2"/>
                </a:solidFill>
                <a:latin typeface="Gill Sans MT" panose="020B0502020104020203" pitchFamily="34" charset="0"/>
              </a:rPr>
              <a:t>2019 MA population by race compared to 2020 s</a:t>
            </a:r>
            <a:r>
              <a:rPr lang="en-US" sz="1800" dirty="0">
                <a:latin typeface="Gill Sans MT" panose="020B0502020104020203" pitchFamily="34" charset="0"/>
              </a:rPr>
              <a:t>tate legislator demographics.</a:t>
            </a:r>
            <a:endParaRPr lang="en-US" sz="1800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36B899-7308-D140-A132-0B4AC9F3E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588503"/>
              </p:ext>
            </p:extLst>
          </p:nvPr>
        </p:nvGraphicFramePr>
        <p:xfrm>
          <a:off x="825910" y="1040647"/>
          <a:ext cx="10500300" cy="512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0A0C169-964F-BC47-A17C-FA8EC1A9D21C}"/>
              </a:ext>
            </a:extLst>
          </p:cNvPr>
          <p:cNvSpPr/>
          <p:nvPr/>
        </p:nvSpPr>
        <p:spPr>
          <a:xfrm>
            <a:off x="7108165" y="4378968"/>
            <a:ext cx="2018581" cy="198407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9BE1B-B654-5844-8473-702DC355894B}"/>
              </a:ext>
            </a:extLst>
          </p:cNvPr>
          <p:cNvSpPr/>
          <p:nvPr/>
        </p:nvSpPr>
        <p:spPr>
          <a:xfrm>
            <a:off x="286669" y="6308448"/>
            <a:ext cx="8101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Source</a:t>
            </a:r>
            <a:r>
              <a:rPr kumimoji="0" lang="en-US" sz="1200" b="0" u="none" strike="noStrike" kern="1200" cap="none" spc="0" normalizeH="0" baseline="0" noProof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:  2019 American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Community Survey 1-year </a:t>
            </a:r>
            <a:r>
              <a:rPr kumimoji="0" lang="en-US" sz="1200" b="0" u="none" strike="noStrike" kern="1200" cap="none" spc="0" normalizeH="0" baseline="0" noProof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Estimate and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National Conference of State Legislators</a:t>
            </a:r>
          </a:p>
        </p:txBody>
      </p:sp>
    </p:spTree>
    <p:extLst>
      <p:ext uri="{BB962C8B-B14F-4D97-AF65-F5344CB8AC3E}">
        <p14:creationId xmlns:p14="http://schemas.microsoft.com/office/powerpoint/2010/main" val="7462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80634421"/>
              </p:ext>
            </p:extLst>
          </p:nvPr>
        </p:nvGraphicFramePr>
        <p:xfrm>
          <a:off x="356599" y="740229"/>
          <a:ext cx="11395134" cy="556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>
          <a:xfrm>
            <a:off x="356599" y="363255"/>
            <a:ext cx="5282201" cy="633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One in 10 Bostonians are Asian American.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371773" y="260263"/>
            <a:ext cx="5679450" cy="839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Asian pop. in GB similar in size to African American and Latinx pops.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C8D30-F41A-264B-AE96-F2F3B3475A23}"/>
              </a:ext>
            </a:extLst>
          </p:cNvPr>
          <p:cNvSpPr/>
          <p:nvPr/>
        </p:nvSpPr>
        <p:spPr>
          <a:xfrm>
            <a:off x="275773" y="641307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3C4247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2019 1-year American Community Survey.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74582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B6D56B-0757-F64A-BE89-E1406F4743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E5922-508C-9A42-8422-3C2BDA0E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680"/>
            <a:ext cx="10515600" cy="865349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EE57-1D9D-834F-B91D-BD45D579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643"/>
            <a:ext cx="10515600" cy="516708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AAPI communities in MA are fast growing and diverse.</a:t>
            </a:r>
            <a:b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Recent, high-profile AAPI experiences of discrimination and violence reflect existing trends and a history of scapegoating during crisis.</a:t>
            </a:r>
            <a:b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AAPI workers and entrepreneurs have faced many COVID-related challenges. </a:t>
            </a:r>
            <a:b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Aggregated data masks many disparities </a:t>
            </a:r>
            <a:r>
              <a:rPr lang="en-US">
                <a:solidFill>
                  <a:schemeClr val="bg2"/>
                </a:solidFill>
                <a:latin typeface="Gill Sans MT" panose="020B0502020104020203" pitchFamily="34" charset="0"/>
              </a:rPr>
              <a:t>and community needs, </a:t>
            </a: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including </a:t>
            </a:r>
            <a:r>
              <a:rPr lang="en-US">
                <a:solidFill>
                  <a:schemeClr val="bg2"/>
                </a:solidFill>
                <a:latin typeface="Gill Sans MT" panose="020B0502020104020203" pitchFamily="34" charset="0"/>
              </a:rPr>
              <a:t>poverty and a </a:t>
            </a: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need for improved language resources.</a:t>
            </a:r>
            <a:b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Gill Sans MT" panose="020B0502020104020203" pitchFamily="34" charset="0"/>
              </a:rPr>
              <a:t>AAPI residents are substantially underrepresented in the municipal workforce and state legislature. </a:t>
            </a:r>
          </a:p>
        </p:txBody>
      </p:sp>
    </p:spTree>
    <p:extLst>
      <p:ext uri="{BB962C8B-B14F-4D97-AF65-F5344CB8AC3E}">
        <p14:creationId xmlns:p14="http://schemas.microsoft.com/office/powerpoint/2010/main" val="26227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9899525"/>
              </p:ext>
            </p:extLst>
          </p:nvPr>
        </p:nvGraphicFramePr>
        <p:xfrm>
          <a:off x="356599" y="1202499"/>
          <a:ext cx="10994573" cy="529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0077" y="363255"/>
            <a:ext cx="9569885" cy="83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6599" y="318625"/>
            <a:ext cx="11395134" cy="54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Gill Sans MT" panose="020B0502020104020203" pitchFamily="34" charset="0"/>
              </a:rPr>
              <a:t>Asian Americans are the fastest growing racial group in Greater Boston.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56599" y="782877"/>
            <a:ext cx="10994571" cy="5343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i="0" baseline="0" dirty="0">
                <a:solidFill>
                  <a:schemeClr val="bg2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Percent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 change, 1990 - 2019.</a:t>
            </a:r>
            <a:endParaRPr lang="en-US" sz="3600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33CC10-49EE-E044-9BD8-82E5D477DED9}"/>
              </a:ext>
            </a:extLst>
          </p:cNvPr>
          <p:cNvSpPr/>
          <p:nvPr/>
        </p:nvSpPr>
        <p:spPr>
          <a:xfrm>
            <a:off x="275773" y="641307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3C4247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2019 1-year American Community Survey.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382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371721"/>
              </p:ext>
            </p:extLst>
          </p:nvPr>
        </p:nvGraphicFramePr>
        <p:xfrm>
          <a:off x="838200" y="1426028"/>
          <a:ext cx="10515600" cy="486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93915" y="6413025"/>
            <a:ext cx="10515600" cy="24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1990 U.S. Census. 2019 1-year American Community Survey. Native American estimate should be interpreted with caution due to small sample size.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45384"/>
            <a:ext cx="10515600" cy="105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More than two-thirds of Asian Americans are foreign born,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higher than any other racial group.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Share foreign born. Greater Boston.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4247"/>
              </a:solidFill>
              <a:effectLst/>
              <a:uLnTx/>
              <a:uFillTx/>
              <a:latin typeface="Gill Sans MT" panose="020B05020201040202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600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6D67C2-E7D8-AD40-BC06-478434AF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4" y="191049"/>
            <a:ext cx="11744324" cy="694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Asian American immigrants come to the U.S. through a wide range of channels. </a:t>
            </a:r>
            <a:br>
              <a:rPr lang="en-US" sz="2400" b="1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People obtaining lawful permanent residency. Sample Asian countries of origin. 2018.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2083E8-C53F-584A-910C-06AE1A58A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59081"/>
              </p:ext>
            </p:extLst>
          </p:nvPr>
        </p:nvGraphicFramePr>
        <p:xfrm>
          <a:off x="157164" y="1021976"/>
          <a:ext cx="11892268" cy="527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86D67C2-E7D8-AD40-BC06-478434AF6C2C}"/>
              </a:ext>
            </a:extLst>
          </p:cNvPr>
          <p:cNvSpPr txBox="1">
            <a:spLocks/>
          </p:cNvSpPr>
          <p:nvPr/>
        </p:nvSpPr>
        <p:spPr>
          <a:xfrm>
            <a:off x="157163" y="6429286"/>
            <a:ext cx="4397583" cy="428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Source: DHS 2018 Yearbook of Immigration Statistics.</a:t>
            </a:r>
          </a:p>
        </p:txBody>
      </p:sp>
    </p:spTree>
    <p:extLst>
      <p:ext uri="{BB962C8B-B14F-4D97-AF65-F5344CB8AC3E}">
        <p14:creationId xmlns:p14="http://schemas.microsoft.com/office/powerpoint/2010/main" val="216725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CDAA35-3D79-7F44-8255-A527B64EB2FF}"/>
              </a:ext>
            </a:extLst>
          </p:cNvPr>
          <p:cNvSpPr txBox="1">
            <a:spLocks/>
          </p:cNvSpPr>
          <p:nvPr/>
        </p:nvSpPr>
        <p:spPr>
          <a:xfrm>
            <a:off x="411028" y="83368"/>
            <a:ext cx="11620928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Almost 1/4 of unauthorized immigrants in Massachusetts are Asian.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1C330F-A501-2F4B-8487-1009DE84F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642293"/>
              </p:ext>
            </p:extLst>
          </p:nvPr>
        </p:nvGraphicFramePr>
        <p:xfrm>
          <a:off x="102985" y="920600"/>
          <a:ext cx="11928971" cy="535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457823-512D-F241-99C2-79A92F232C46}"/>
              </a:ext>
            </a:extLst>
          </p:cNvPr>
          <p:cNvSpPr txBox="1"/>
          <p:nvPr/>
        </p:nvSpPr>
        <p:spPr>
          <a:xfrm>
            <a:off x="8383716" y="2317269"/>
            <a:ext cx="20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Mexico and Central America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0B18D50-1628-C548-8742-D14BE5511F35}"/>
              </a:ext>
            </a:extLst>
          </p:cNvPr>
          <p:cNvSpPr txBox="1"/>
          <p:nvPr/>
        </p:nvSpPr>
        <p:spPr>
          <a:xfrm>
            <a:off x="5723473" y="6069582"/>
            <a:ext cx="1928394" cy="39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South America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41F22-0C05-9B41-B957-B905C4A7EA26}"/>
              </a:ext>
            </a:extLst>
          </p:cNvPr>
          <p:cNvSpPr/>
          <p:nvPr/>
        </p:nvSpPr>
        <p:spPr>
          <a:xfrm>
            <a:off x="411028" y="646785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Source: Migration Policy Institute, Profile of Unauthorized Population: Massachusetts, 2019</a:t>
            </a:r>
          </a:p>
        </p:txBody>
      </p:sp>
    </p:spTree>
    <p:extLst>
      <p:ext uri="{BB962C8B-B14F-4D97-AF65-F5344CB8AC3E}">
        <p14:creationId xmlns:p14="http://schemas.microsoft.com/office/powerpoint/2010/main" val="1663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16200000">
            <a:off x="164259" y="3027851"/>
            <a:ext cx="266386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Median Household Income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83EDE-0167-4B5B-BDD4-1B9AA5FBD34E}"/>
              </a:ext>
            </a:extLst>
          </p:cNvPr>
          <p:cNvSpPr txBox="1"/>
          <p:nvPr/>
        </p:nvSpPr>
        <p:spPr>
          <a:xfrm>
            <a:off x="2590936" y="6298004"/>
            <a:ext cx="495053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Share with College Degree or More (25+ years old)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32B8A892-B96E-354A-B7E0-49EE1A99826B}"/>
              </a:ext>
            </a:extLst>
          </p:cNvPr>
          <p:cNvSpPr txBox="1">
            <a:spLocks/>
          </p:cNvSpPr>
          <p:nvPr/>
        </p:nvSpPr>
        <p:spPr>
          <a:xfrm>
            <a:off x="163576" y="83698"/>
            <a:ext cx="11408360" cy="818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Income and educational attainment vary greatly across AAPI communities.</a:t>
            </a:r>
            <a:br>
              <a:rPr lang="en-US" sz="2200" b="1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Top 10 countries of ancestry for Asian Americans in Greater Boston. 2018. </a:t>
            </a:r>
            <a:endParaRPr lang="en-US" sz="1800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C503C-7EBF-8345-A8AE-4E87BA45A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b="9937"/>
          <a:stretch/>
        </p:blipFill>
        <p:spPr>
          <a:xfrm>
            <a:off x="1665469" y="997685"/>
            <a:ext cx="6960946" cy="52185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8CEC3C9-3C8A-5042-8491-45BD8B8D3161}"/>
              </a:ext>
            </a:extLst>
          </p:cNvPr>
          <p:cNvSpPr/>
          <p:nvPr/>
        </p:nvSpPr>
        <p:spPr>
          <a:xfrm>
            <a:off x="8782307" y="5757417"/>
            <a:ext cx="2966870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4247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00" dirty="0">
                <a:solidFill>
                  <a:srgbClr val="3C4247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2014-2018 American Community Survey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4247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0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E9C84-7A41-9E4F-B967-7F86060F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EE57-1D9D-834F-B91D-BD45D579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881" y="1873883"/>
            <a:ext cx="7554238" cy="235867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Gill Sans MT" panose="020B0502020104020203" pitchFamily="34" charset="0"/>
              </a:rPr>
              <a:t>AAPI challenges during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1023570108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 Indicators Theme">
  <a:themeElements>
    <a:clrScheme name="Boston Indicators Theme">
      <a:dk1>
        <a:sysClr val="windowText" lastClr="000000"/>
      </a:dk1>
      <a:lt1>
        <a:sysClr val="window" lastClr="FFFFFF"/>
      </a:lt1>
      <a:dk2>
        <a:srgbClr val="3C4247"/>
      </a:dk2>
      <a:lt2>
        <a:srgbClr val="6D6F71"/>
      </a:lt2>
      <a:accent1>
        <a:srgbClr val="314A8E"/>
      </a:accent1>
      <a:accent2>
        <a:srgbClr val="75B9B9"/>
      </a:accent2>
      <a:accent3>
        <a:srgbClr val="AE1351"/>
      </a:accent3>
      <a:accent4>
        <a:srgbClr val="A58328"/>
      </a:accent4>
      <a:accent5>
        <a:srgbClr val="81588F"/>
      </a:accent5>
      <a:accent6>
        <a:srgbClr val="0C0C0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oston Indicators Theme">
  <a:themeElements>
    <a:clrScheme name="Boston Indicators Theme">
      <a:dk1>
        <a:sysClr val="windowText" lastClr="000000"/>
      </a:dk1>
      <a:lt1>
        <a:sysClr val="window" lastClr="FFFFFF"/>
      </a:lt1>
      <a:dk2>
        <a:srgbClr val="3C4247"/>
      </a:dk2>
      <a:lt2>
        <a:srgbClr val="6D6F71"/>
      </a:lt2>
      <a:accent1>
        <a:srgbClr val="314A8E"/>
      </a:accent1>
      <a:accent2>
        <a:srgbClr val="75B9B9"/>
      </a:accent2>
      <a:accent3>
        <a:srgbClr val="AE1351"/>
      </a:accent3>
      <a:accent4>
        <a:srgbClr val="A58328"/>
      </a:accent4>
      <a:accent5>
        <a:srgbClr val="81588F"/>
      </a:accent5>
      <a:accent6>
        <a:srgbClr val="0C0C0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oston Indicators Theme">
    <a:dk1>
      <a:sysClr val="windowText" lastClr="000000"/>
    </a:dk1>
    <a:lt1>
      <a:sysClr val="window" lastClr="FFFFFF"/>
    </a:lt1>
    <a:dk2>
      <a:srgbClr val="3C4247"/>
    </a:dk2>
    <a:lt2>
      <a:srgbClr val="6D6F71"/>
    </a:lt2>
    <a:accent1>
      <a:srgbClr val="314A8E"/>
    </a:accent1>
    <a:accent2>
      <a:srgbClr val="75B9B9"/>
    </a:accent2>
    <a:accent3>
      <a:srgbClr val="AE1351"/>
    </a:accent3>
    <a:accent4>
      <a:srgbClr val="A58328"/>
    </a:accent4>
    <a:accent5>
      <a:srgbClr val="81588F"/>
    </a:accent5>
    <a:accent6>
      <a:srgbClr val="0C0C0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 Indicators Theme</Template>
  <TotalTime>10753</TotalTime>
  <Words>2201</Words>
  <Application>Microsoft Macintosh PowerPoint</Application>
  <PresentationFormat>Widescreen</PresentationFormat>
  <Paragraphs>206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Boston Indicators Theme</vt:lpstr>
      <vt:lpstr>5_Boston Indicators Theme</vt:lpstr>
      <vt:lpstr>PowerPoint Presentation</vt:lpstr>
      <vt:lpstr>Net population change, Greater Boston, 1990-2019</vt:lpstr>
      <vt:lpstr>PowerPoint Presentation</vt:lpstr>
      <vt:lpstr>Percent change, 1990 - 2019.</vt:lpstr>
      <vt:lpstr>PowerPoint Presentation</vt:lpstr>
      <vt:lpstr>Asian American immigrants come to the U.S. through a wide range of channels.  People obtaining lawful permanent residency. Sample Asian countries of origin. 2018.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Nationally, over 6,000 reports of anti-Asian hate have been reported. National incidents reported to Stop AAPI Hate. March 2020 - March 2021.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Asian poverty is 2x White poverty in Greater Boston and 3x White poverty in Boston.  Poverty rates by race/ethnicity: Boston vs. Greater Boston. 2019.</vt:lpstr>
      <vt:lpstr>PowerPoint Presentation</vt:lpstr>
      <vt:lpstr>Language Access</vt:lpstr>
      <vt:lpstr>PowerPoint Presentation</vt:lpstr>
      <vt:lpstr>PowerPoint Presentation</vt:lpstr>
      <vt:lpstr>Political Power and Civic Voice</vt:lpstr>
      <vt:lpstr>Many teaching forces are not representative of their AAPI students. Student and full-time equivalent teacher shares, MA schools with largest number of AAPI student. SY 2020.</vt:lpstr>
      <vt:lpstr>Asian and Pacific Islanders are underrepresented in municipal government. MAPC analysis of Metro Boston civilian labor force and municipal employees by race/ethnicity. 2016.</vt:lpstr>
      <vt:lpstr>Less than one percent of municipal managers in Metro Boston are AAPI. MAPC analysis of Metro Boston municipal managers by race/ethnicity (not including education administrators). 2016.</vt:lpstr>
      <vt:lpstr>Asian American voter turnout has steadily grown in MA and there’s room to grow. Percent of eligible voters that voted. MA VoterTable.</vt:lpstr>
      <vt:lpstr>AAPI are underrepresented in the MA state legislature. 2019 MA population by race compared to 2020 state legislator demographics.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Ciurczak, Peter</dc:creator>
  <cp:lastModifiedBy>Calef, Anne</cp:lastModifiedBy>
  <cp:revision>276</cp:revision>
  <cp:lastPrinted>2019-05-06T20:21:05Z</cp:lastPrinted>
  <dcterms:created xsi:type="dcterms:W3CDTF">2019-03-25T19:30:35Z</dcterms:created>
  <dcterms:modified xsi:type="dcterms:W3CDTF">2021-05-24T17:51:50Z</dcterms:modified>
</cp:coreProperties>
</file>