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342" r:id="rId2"/>
    <p:sldId id="300" r:id="rId3"/>
    <p:sldId id="338" r:id="rId4"/>
    <p:sldId id="315" r:id="rId5"/>
    <p:sldId id="314" r:id="rId6"/>
    <p:sldId id="339" r:id="rId7"/>
    <p:sldId id="316" r:id="rId8"/>
    <p:sldId id="302" r:id="rId9"/>
    <p:sldId id="345" r:id="rId10"/>
    <p:sldId id="318" r:id="rId11"/>
    <p:sldId id="319" r:id="rId12"/>
    <p:sldId id="321" r:id="rId13"/>
    <p:sldId id="346" r:id="rId14"/>
    <p:sldId id="307" r:id="rId15"/>
    <p:sldId id="325" r:id="rId16"/>
    <p:sldId id="340" r:id="rId17"/>
    <p:sldId id="323" r:id="rId18"/>
    <p:sldId id="347" r:id="rId19"/>
    <p:sldId id="309" r:id="rId20"/>
    <p:sldId id="326" r:id="rId21"/>
    <p:sldId id="327" r:id="rId22"/>
    <p:sldId id="310" r:id="rId23"/>
    <p:sldId id="348" r:id="rId24"/>
    <p:sldId id="333" r:id="rId25"/>
    <p:sldId id="344" r:id="rId26"/>
  </p:sldIdLst>
  <p:sldSz cx="9144000" cy="5143500" type="screen16x9"/>
  <p:notesSz cx="6858000" cy="9144000"/>
  <p:embeddedFontLst>
    <p:embeddedFont>
      <p:font typeface="DIN" panose="02000503040000020004" pitchFamily="2" charset="0"/>
      <p:regular r:id="rId28"/>
      <p:bold r:id="rId29"/>
    </p:embeddedFont>
    <p:embeddedFont>
      <p:font typeface="EB Garamond" pitchFamily="2" charset="0"/>
      <p:regular r:id="rId30"/>
      <p:bold r:id="rId31"/>
      <p:italic r:id="rId32"/>
      <p:boldItalic r:id="rId33"/>
    </p:embeddedFont>
    <p:embeddedFont>
      <p:font typeface="Gill Sans MT" panose="020B0502020104020203" pitchFamily="34" charset="77"/>
      <p:regular r:id="rId34"/>
      <p:bold r:id="rId35"/>
      <p:italic r:id="rId36"/>
      <p:boldItalic r:id="rId37"/>
    </p:embeddedFont>
    <p:embeddedFont>
      <p:font typeface="Montserrat ExtraBold" pitchFamily="2" charset="7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uster, Luc" initials="SL" lastIdx="18" clrIdx="0">
    <p:extLst>
      <p:ext uri="{19B8F6BF-5375-455C-9EA6-DF929625EA0E}">
        <p15:presenceInfo xmlns:p15="http://schemas.microsoft.com/office/powerpoint/2012/main" userId="S::Luc.Schuster@bostonindicators.org::2981ddb6-a5cc-4865-b921-d90cc07d45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375A"/>
    <a:srgbClr val="775380"/>
    <a:srgbClr val="B88434"/>
    <a:srgbClr val="2C5B9A"/>
    <a:srgbClr val="458B90"/>
    <a:srgbClr val="EDF5F3"/>
    <a:srgbClr val="FFCB64"/>
    <a:srgbClr val="D8572A"/>
    <a:srgbClr val="8F8389"/>
    <a:srgbClr val="9E7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322032-995F-434C-98C8-F98D0649749D}" v="4" dt="2021-09-29T12:51:33.452"/>
  </p1510:revLst>
</p1510:revInfo>
</file>

<file path=ppt/tableStyles.xml><?xml version="1.0" encoding="utf-8"?>
<a:tblStyleLst xmlns:a="http://schemas.openxmlformats.org/drawingml/2006/main" def="{F85577E2-A581-470E-8044-9980401D8627}">
  <a:tblStyle styleId="{F85577E2-A581-470E-8044-9980401D86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18"/>
    <p:restoredTop sz="91408" autoAdjust="0"/>
  </p:normalViewPr>
  <p:slideViewPr>
    <p:cSldViewPr snapToGrid="0" snapToObjects="1">
      <p:cViewPr varScale="1">
        <p:scale>
          <a:sx n="70" d="100"/>
          <a:sy n="70" d="100"/>
        </p:scale>
        <p:origin x="200" y="1472"/>
      </p:cViewPr>
      <p:guideLst/>
    </p:cSldViewPr>
  </p:slideViewPr>
  <p:outlineViewPr>
    <p:cViewPr>
      <p:scale>
        <a:sx n="33" d="100"/>
        <a:sy n="33" d="100"/>
      </p:scale>
      <p:origin x="0" y="-10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NUL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74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</a:t>
            </a:r>
            <a:r>
              <a:rPr lang="en-US" dirty="0" err="1"/>
              <a:t>Unsplash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0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85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95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60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87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03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Picture Source: City of Salem, MAPC</a:t>
            </a:r>
          </a:p>
        </p:txBody>
      </p:sp>
    </p:spTree>
    <p:extLst>
      <p:ext uri="{BB962C8B-B14F-4D97-AF65-F5344CB8AC3E}">
        <p14:creationId xmlns:p14="http://schemas.microsoft.com/office/powerpoint/2010/main" val="3839826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06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17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City </a:t>
            </a:r>
            <a:r>
              <a:rPr lang="en-US"/>
              <a:t>of Cambridge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56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Picture Source: Somerville Public Library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www.somervillepubliclibrary.org</a:t>
            </a:r>
            <a:r>
              <a:rPr lang="en-US" dirty="0"/>
              <a:t>/how-do-</a:t>
            </a:r>
            <a:r>
              <a:rPr lang="en-US" dirty="0" err="1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76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258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61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84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6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Image: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www.boston.gov</a:t>
            </a:r>
            <a:r>
              <a:rPr lang="en-US" dirty="0"/>
              <a:t>/departments/transportation/</a:t>
            </a:r>
            <a:r>
              <a:rPr lang="en-US" dirty="0" err="1"/>
              <a:t>boston</a:t>
            </a:r>
            <a:r>
              <a:rPr lang="en-US" dirty="0"/>
              <a:t>-green-links</a:t>
            </a:r>
            <a:br>
              <a:rPr lang="en-US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www.bloomberg.com</a:t>
            </a:r>
            <a:r>
              <a:rPr lang="en-US" dirty="0"/>
              <a:t>/news/features/2021-01-05/a-tiny-twist-on-street-design-the-one-minute-city</a:t>
            </a:r>
          </a:p>
        </p:txBody>
      </p:sp>
    </p:spTree>
    <p:extLst>
      <p:ext uri="{BB962C8B-B14F-4D97-AF65-F5344CB8AC3E}">
        <p14:creationId xmlns:p14="http://schemas.microsoft.com/office/powerpoint/2010/main" val="853431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Image: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www.boston.gov</a:t>
            </a:r>
            <a:r>
              <a:rPr lang="en-US" dirty="0"/>
              <a:t>/departments/transportation/</a:t>
            </a:r>
            <a:r>
              <a:rPr lang="en-US" dirty="0" err="1"/>
              <a:t>boston</a:t>
            </a:r>
            <a:r>
              <a:rPr lang="en-US" dirty="0"/>
              <a:t>-green-links</a:t>
            </a:r>
            <a:br>
              <a:rPr lang="en-US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www.bloomberg.com</a:t>
            </a:r>
            <a:r>
              <a:rPr lang="en-US" dirty="0"/>
              <a:t>/news/features/2021-01-05/a-tiny-twist-on-street-design-the-one-minute-city</a:t>
            </a:r>
          </a:p>
        </p:txBody>
      </p:sp>
    </p:spTree>
    <p:extLst>
      <p:ext uri="{BB962C8B-B14F-4D97-AF65-F5344CB8AC3E}">
        <p14:creationId xmlns:p14="http://schemas.microsoft.com/office/powerpoint/2010/main" val="390689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ITDP </a:t>
            </a:r>
          </a:p>
        </p:txBody>
      </p:sp>
    </p:spTree>
    <p:extLst>
      <p:ext uri="{BB962C8B-B14F-4D97-AF65-F5344CB8AC3E}">
        <p14:creationId xmlns:p14="http://schemas.microsoft.com/office/powerpoint/2010/main" val="3630229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Image: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www.boston.gov</a:t>
            </a:r>
            <a:r>
              <a:rPr lang="en-US" dirty="0"/>
              <a:t>/departments/transportation/</a:t>
            </a:r>
            <a:r>
              <a:rPr lang="en-US" dirty="0" err="1"/>
              <a:t>boston</a:t>
            </a:r>
            <a:r>
              <a:rPr lang="en-US" dirty="0"/>
              <a:t>-green-links</a:t>
            </a:r>
          </a:p>
        </p:txBody>
      </p:sp>
    </p:spTree>
    <p:extLst>
      <p:ext uri="{BB962C8B-B14F-4D97-AF65-F5344CB8AC3E}">
        <p14:creationId xmlns:p14="http://schemas.microsoft.com/office/powerpoint/2010/main" val="3523157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Image: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www.boston.gov</a:t>
            </a:r>
            <a:r>
              <a:rPr lang="en-US" dirty="0"/>
              <a:t>/departments/transportation/</a:t>
            </a:r>
            <a:r>
              <a:rPr lang="en-US" dirty="0" err="1"/>
              <a:t>boston</a:t>
            </a:r>
            <a:r>
              <a:rPr lang="en-US" dirty="0"/>
              <a:t>-green-links</a:t>
            </a:r>
          </a:p>
        </p:txBody>
      </p:sp>
    </p:spTree>
    <p:extLst>
      <p:ext uri="{BB962C8B-B14F-4D97-AF65-F5344CB8AC3E}">
        <p14:creationId xmlns:p14="http://schemas.microsoft.com/office/powerpoint/2010/main" val="337533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Image: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www.boston.gov</a:t>
            </a:r>
            <a:r>
              <a:rPr lang="en-US" dirty="0"/>
              <a:t>/departments/transportation/</a:t>
            </a:r>
            <a:r>
              <a:rPr lang="en-US" dirty="0" err="1"/>
              <a:t>boston</a:t>
            </a:r>
            <a:r>
              <a:rPr lang="en-US" dirty="0"/>
              <a:t>-green-links</a:t>
            </a:r>
          </a:p>
        </p:txBody>
      </p:sp>
    </p:spTree>
    <p:extLst>
      <p:ext uri="{BB962C8B-B14F-4D97-AF65-F5344CB8AC3E}">
        <p14:creationId xmlns:p14="http://schemas.microsoft.com/office/powerpoint/2010/main" val="3699927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6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 userDrawn="1">
  <p:cSld name="CUSTOM_6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 preserve="1" userDrawn="1">
  <p:cSld name="1_Title + design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24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ExtraBold"/>
              <a:buNone/>
              <a:defRPr sz="280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●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○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■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●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○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■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●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○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EB Garamond"/>
              <a:buChar char="■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9" name="Picture 8" descr="A picture containing text, indoor, toy&#10;&#10;Description automatically generated">
            <a:extLst>
              <a:ext uri="{FF2B5EF4-FFF2-40B4-BE49-F238E27FC236}">
                <a16:creationId xmlns:a16="http://schemas.microsoft.com/office/drawing/2014/main" id="{549B782F-92CB-7543-80B4-6FF26048FC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86" y="-379225"/>
            <a:ext cx="7524427" cy="6583873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CD3AF0D-67AE-C845-9AC5-306EF8F7AAF3}"/>
              </a:ext>
            </a:extLst>
          </p:cNvPr>
          <p:cNvSpPr/>
          <p:nvPr/>
        </p:nvSpPr>
        <p:spPr>
          <a:xfrm>
            <a:off x="70558" y="4103180"/>
            <a:ext cx="3452250" cy="460589"/>
          </a:xfrm>
          <a:prstGeom prst="roundRect">
            <a:avLst/>
          </a:prstGeom>
          <a:solidFill>
            <a:srgbClr val="458B9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Redesigned streetscapes that include space for walking, biking and gathering</a:t>
            </a:r>
          </a:p>
        </p:txBody>
      </p:sp>
    </p:spTree>
    <p:extLst>
      <p:ext uri="{BB962C8B-B14F-4D97-AF65-F5344CB8AC3E}">
        <p14:creationId xmlns:p14="http://schemas.microsoft.com/office/powerpoint/2010/main" val="24002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3" name="Picture 2" descr="A picture containing person, marketplace, fruit, vegetable&#10;&#10;Description automatically generated">
            <a:extLst>
              <a:ext uri="{FF2B5EF4-FFF2-40B4-BE49-F238E27FC236}">
                <a16:creationId xmlns:a16="http://schemas.microsoft.com/office/drawing/2014/main" id="{FE785E82-1D74-F94C-A1FF-D68A90BE4A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544" y="415446"/>
            <a:ext cx="6468911" cy="431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8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4" name="Picture 3" descr="A picture containing text, road, building, outdoor&#10;&#10;Description automatically generated">
            <a:extLst>
              <a:ext uri="{FF2B5EF4-FFF2-40B4-BE49-F238E27FC236}">
                <a16:creationId xmlns:a16="http://schemas.microsoft.com/office/drawing/2014/main" id="{63013B4D-617E-E145-B2E8-49AA9972E5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464" y="463581"/>
            <a:ext cx="8091071" cy="421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46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1684DCD-1D44-B347-A3CA-EC49C0B112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444" y="124150"/>
            <a:ext cx="5983111" cy="478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1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9" name="Picture 8" descr="A picture containing text, indoor, toy&#10;&#10;Description automatically generated">
            <a:extLst>
              <a:ext uri="{FF2B5EF4-FFF2-40B4-BE49-F238E27FC236}">
                <a16:creationId xmlns:a16="http://schemas.microsoft.com/office/drawing/2014/main" id="{549B782F-92CB-7543-80B4-6FF26048FC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86" y="-379225"/>
            <a:ext cx="7524427" cy="658387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368A49F-7AF6-B445-8F4C-7383E51B1858}"/>
              </a:ext>
            </a:extLst>
          </p:cNvPr>
          <p:cNvSpPr/>
          <p:nvPr/>
        </p:nvSpPr>
        <p:spPr>
          <a:xfrm>
            <a:off x="2933053" y="945395"/>
            <a:ext cx="2774198" cy="340963"/>
          </a:xfrm>
          <a:prstGeom prst="roundRect">
            <a:avLst/>
          </a:prstGeom>
          <a:solidFill>
            <a:srgbClr val="2C5B9A">
              <a:alpha val="60000"/>
            </a:srgbClr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Accessible commercial spaces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377ED2E-ADB8-FE43-BACE-3D92F775F0BC}"/>
              </a:ext>
            </a:extLst>
          </p:cNvPr>
          <p:cNvSpPr/>
          <p:nvPr/>
        </p:nvSpPr>
        <p:spPr>
          <a:xfrm>
            <a:off x="6394578" y="589577"/>
            <a:ext cx="2169764" cy="340963"/>
          </a:xfrm>
          <a:prstGeom prst="roundRect">
            <a:avLst/>
          </a:prstGeom>
          <a:solidFill>
            <a:srgbClr val="B8843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Diverse housing options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CD3AF0D-67AE-C845-9AC5-306EF8F7AAF3}"/>
              </a:ext>
            </a:extLst>
          </p:cNvPr>
          <p:cNvSpPr/>
          <p:nvPr/>
        </p:nvSpPr>
        <p:spPr>
          <a:xfrm>
            <a:off x="70558" y="4103180"/>
            <a:ext cx="3452250" cy="460589"/>
          </a:xfrm>
          <a:prstGeom prst="roundRect">
            <a:avLst/>
          </a:prstGeom>
          <a:solidFill>
            <a:srgbClr val="458B90">
              <a:alpha val="60000"/>
            </a:srgbClr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Redesigned streetscapes that include space for walking, biking and gathering</a:t>
            </a:r>
          </a:p>
        </p:txBody>
      </p:sp>
    </p:spTree>
    <p:extLst>
      <p:ext uri="{BB962C8B-B14F-4D97-AF65-F5344CB8AC3E}">
        <p14:creationId xmlns:p14="http://schemas.microsoft.com/office/powerpoint/2010/main" val="195979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CDE0B494-1DB3-7F4D-AF9C-A4466EF592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943" y="66915"/>
            <a:ext cx="6110546" cy="484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41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008E12-6F67-474B-8891-87E2525E8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73" y="974726"/>
            <a:ext cx="8834254" cy="2753693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3D32455-84E3-3848-B233-05F9C2FA4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528" y="3479470"/>
            <a:ext cx="1916003" cy="9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13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4" name="Picture 3" descr="A street with cars and buildings along it&#10;&#10;Description automatically generated with medium confidence">
            <a:extLst>
              <a:ext uri="{FF2B5EF4-FFF2-40B4-BE49-F238E27FC236}">
                <a16:creationId xmlns:a16="http://schemas.microsoft.com/office/drawing/2014/main" id="{7CB93882-88C1-194A-AB09-A30AE94B3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644" y="272402"/>
            <a:ext cx="6636711" cy="45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5" name="Picture 4" descr="A blue and white house&#10;&#10;Description automatically generated with low confidence">
            <a:extLst>
              <a:ext uri="{FF2B5EF4-FFF2-40B4-BE49-F238E27FC236}">
                <a16:creationId xmlns:a16="http://schemas.microsoft.com/office/drawing/2014/main" id="{5C3DF320-803D-0844-81D8-4CF1DA5B5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137" y="265403"/>
            <a:ext cx="5315726" cy="472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44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9" name="Picture 8" descr="A picture containing text, indoor, toy&#10;&#10;Description automatically generated">
            <a:extLst>
              <a:ext uri="{FF2B5EF4-FFF2-40B4-BE49-F238E27FC236}">
                <a16:creationId xmlns:a16="http://schemas.microsoft.com/office/drawing/2014/main" id="{549B782F-92CB-7543-80B4-6FF26048FC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86" y="-379225"/>
            <a:ext cx="7524427" cy="658387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368A49F-7AF6-B445-8F4C-7383E51B1858}"/>
              </a:ext>
            </a:extLst>
          </p:cNvPr>
          <p:cNvSpPr/>
          <p:nvPr/>
        </p:nvSpPr>
        <p:spPr>
          <a:xfrm>
            <a:off x="2933053" y="945395"/>
            <a:ext cx="2774198" cy="340963"/>
          </a:xfrm>
          <a:prstGeom prst="roundRect">
            <a:avLst/>
          </a:prstGeom>
          <a:solidFill>
            <a:srgbClr val="2C5B9A">
              <a:alpha val="60000"/>
            </a:srgbClr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Accessible commercial spaces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377ED2E-ADB8-FE43-BACE-3D92F775F0BC}"/>
              </a:ext>
            </a:extLst>
          </p:cNvPr>
          <p:cNvSpPr/>
          <p:nvPr/>
        </p:nvSpPr>
        <p:spPr>
          <a:xfrm>
            <a:off x="6394578" y="589577"/>
            <a:ext cx="2169764" cy="340963"/>
          </a:xfrm>
          <a:prstGeom prst="roundRect">
            <a:avLst/>
          </a:prstGeom>
          <a:solidFill>
            <a:srgbClr val="B88434">
              <a:alpha val="60000"/>
            </a:srgbClr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Diverse housing options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F5424EF-1364-5545-AD7B-45229F95630D}"/>
              </a:ext>
            </a:extLst>
          </p:cNvPr>
          <p:cNvSpPr/>
          <p:nvPr/>
        </p:nvSpPr>
        <p:spPr>
          <a:xfrm>
            <a:off x="6078037" y="4497090"/>
            <a:ext cx="1580827" cy="497239"/>
          </a:xfrm>
          <a:prstGeom prst="roundRect">
            <a:avLst/>
          </a:prstGeom>
          <a:solidFill>
            <a:srgbClr val="7753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Strong social infrastructure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CD3AF0D-67AE-C845-9AC5-306EF8F7AAF3}"/>
              </a:ext>
            </a:extLst>
          </p:cNvPr>
          <p:cNvSpPr/>
          <p:nvPr/>
        </p:nvSpPr>
        <p:spPr>
          <a:xfrm>
            <a:off x="70558" y="4103180"/>
            <a:ext cx="3452250" cy="460589"/>
          </a:xfrm>
          <a:prstGeom prst="roundRect">
            <a:avLst/>
          </a:prstGeom>
          <a:solidFill>
            <a:srgbClr val="458B90">
              <a:alpha val="60000"/>
            </a:srgbClr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Redesigned streetscapes that include space for walking, biking and gathering</a:t>
            </a:r>
          </a:p>
        </p:txBody>
      </p:sp>
    </p:spTree>
    <p:extLst>
      <p:ext uri="{BB962C8B-B14F-4D97-AF65-F5344CB8AC3E}">
        <p14:creationId xmlns:p14="http://schemas.microsoft.com/office/powerpoint/2010/main" val="20888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3" name="Picture 2" descr="A group of people on a playground&#10;&#10;Description automatically generated with low confidence">
            <a:extLst>
              <a:ext uri="{FF2B5EF4-FFF2-40B4-BE49-F238E27FC236}">
                <a16:creationId xmlns:a16="http://schemas.microsoft.com/office/drawing/2014/main" id="{5D0FA88D-9A0A-8D49-AAE4-ADACDFE33C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261" y="110508"/>
            <a:ext cx="3511478" cy="492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8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5" name="Picture 4" descr="A picture containing text, outdoor, tree, road&#10;&#10;Description automatically generated">
            <a:extLst>
              <a:ext uri="{FF2B5EF4-FFF2-40B4-BE49-F238E27FC236}">
                <a16:creationId xmlns:a16="http://schemas.microsoft.com/office/drawing/2014/main" id="{139C6DC8-62AE-654A-BB86-4E31876298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46" y="360026"/>
            <a:ext cx="6212707" cy="442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73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5128" name="Picture 8" descr="How Do I? | Somerville Public Library">
            <a:extLst>
              <a:ext uri="{FF2B5EF4-FFF2-40B4-BE49-F238E27FC236}">
                <a16:creationId xmlns:a16="http://schemas.microsoft.com/office/drawing/2014/main" id="{99A9EFC5-CE57-7F45-B288-26FDD2E88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528" y="255539"/>
            <a:ext cx="6982944" cy="463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460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8" name="Picture 7" descr="A group of people doing yoga&#10;&#10;Description automatically generated with low confidence">
            <a:extLst>
              <a:ext uri="{FF2B5EF4-FFF2-40B4-BE49-F238E27FC236}">
                <a16:creationId xmlns:a16="http://schemas.microsoft.com/office/drawing/2014/main" id="{B017AB6A-34ED-8246-ADE4-38E01E6845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369" y="266912"/>
            <a:ext cx="6139261" cy="460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16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6" name="Picture 5" descr="A bird on the side of a road&#10;&#10;Description automatically generated with low confidence">
            <a:extLst>
              <a:ext uri="{FF2B5EF4-FFF2-40B4-BE49-F238E27FC236}">
                <a16:creationId xmlns:a16="http://schemas.microsoft.com/office/drawing/2014/main" id="{D80D29B1-FD50-F545-8574-69291AB0FB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478" y="257608"/>
            <a:ext cx="6171044" cy="462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1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9" name="Picture 8" descr="A picture containing text, indoor, toy&#10;&#10;Description automatically generated">
            <a:extLst>
              <a:ext uri="{FF2B5EF4-FFF2-40B4-BE49-F238E27FC236}">
                <a16:creationId xmlns:a16="http://schemas.microsoft.com/office/drawing/2014/main" id="{549B782F-92CB-7543-80B4-6FF26048FC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86" y="-379225"/>
            <a:ext cx="7524427" cy="658387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368A49F-7AF6-B445-8F4C-7383E51B1858}"/>
              </a:ext>
            </a:extLst>
          </p:cNvPr>
          <p:cNvSpPr/>
          <p:nvPr/>
        </p:nvSpPr>
        <p:spPr>
          <a:xfrm>
            <a:off x="2933053" y="945395"/>
            <a:ext cx="2774198" cy="340963"/>
          </a:xfrm>
          <a:prstGeom prst="roundRect">
            <a:avLst/>
          </a:prstGeom>
          <a:solidFill>
            <a:srgbClr val="2C5B9A">
              <a:alpha val="60000"/>
            </a:srgbClr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Accessible commercial spaces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377ED2E-ADB8-FE43-BACE-3D92F775F0BC}"/>
              </a:ext>
            </a:extLst>
          </p:cNvPr>
          <p:cNvSpPr/>
          <p:nvPr/>
        </p:nvSpPr>
        <p:spPr>
          <a:xfrm>
            <a:off x="6394578" y="589577"/>
            <a:ext cx="2169764" cy="340963"/>
          </a:xfrm>
          <a:prstGeom prst="roundRect">
            <a:avLst/>
          </a:prstGeom>
          <a:solidFill>
            <a:srgbClr val="B88434">
              <a:alpha val="60000"/>
            </a:srgbClr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Diverse housing options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24951C6-22F3-8848-993C-E349E0FB35AA}"/>
              </a:ext>
            </a:extLst>
          </p:cNvPr>
          <p:cNvSpPr/>
          <p:nvPr/>
        </p:nvSpPr>
        <p:spPr>
          <a:xfrm>
            <a:off x="6234429" y="2275465"/>
            <a:ext cx="2490062" cy="479477"/>
          </a:xfrm>
          <a:prstGeom prst="roundRect">
            <a:avLst/>
          </a:prstGeom>
          <a:solidFill>
            <a:srgbClr val="A1375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Diverse and empowered resident population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F5424EF-1364-5545-AD7B-45229F95630D}"/>
              </a:ext>
            </a:extLst>
          </p:cNvPr>
          <p:cNvSpPr/>
          <p:nvPr/>
        </p:nvSpPr>
        <p:spPr>
          <a:xfrm>
            <a:off x="6147780" y="4579346"/>
            <a:ext cx="1580827" cy="497239"/>
          </a:xfrm>
          <a:prstGeom prst="roundRect">
            <a:avLst/>
          </a:prstGeom>
          <a:solidFill>
            <a:srgbClr val="775380">
              <a:alpha val="60000"/>
            </a:srgbClr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Strong social infrastructure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CD3AF0D-67AE-C845-9AC5-306EF8F7AAF3}"/>
              </a:ext>
            </a:extLst>
          </p:cNvPr>
          <p:cNvSpPr/>
          <p:nvPr/>
        </p:nvSpPr>
        <p:spPr>
          <a:xfrm>
            <a:off x="70558" y="4103180"/>
            <a:ext cx="3452250" cy="460589"/>
          </a:xfrm>
          <a:prstGeom prst="roundRect">
            <a:avLst/>
          </a:prstGeom>
          <a:solidFill>
            <a:srgbClr val="458B90">
              <a:alpha val="60000"/>
            </a:srgbClr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Redesigned streetscapes that include space for walking, biking and gathering</a:t>
            </a:r>
          </a:p>
        </p:txBody>
      </p:sp>
    </p:spTree>
    <p:extLst>
      <p:ext uri="{BB962C8B-B14F-4D97-AF65-F5344CB8AC3E}">
        <p14:creationId xmlns:p14="http://schemas.microsoft.com/office/powerpoint/2010/main" val="22952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3;p21">
            <a:extLst>
              <a:ext uri="{FF2B5EF4-FFF2-40B4-BE49-F238E27FC236}">
                <a16:creationId xmlns:a16="http://schemas.microsoft.com/office/drawing/2014/main" id="{22838D73-5006-FD41-895E-BD56AACAE5D5}"/>
              </a:ext>
            </a:extLst>
          </p:cNvPr>
          <p:cNvSpPr txBox="1">
            <a:spLocks/>
          </p:cNvSpPr>
          <p:nvPr/>
        </p:nvSpPr>
        <p:spPr>
          <a:xfrm>
            <a:off x="675088" y="150823"/>
            <a:ext cx="7077255" cy="457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ExtraBold"/>
              <a:buNone/>
              <a:defRPr sz="16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b="1" dirty="0">
                <a:latin typeface="Gill Sans MT" panose="020B0502020104020203" pitchFamily="34" charset="77"/>
              </a:rPr>
              <a:t>DIVERSE &amp; EMPOWERED RESIDENTS: </a:t>
            </a:r>
            <a:r>
              <a:rPr lang="en-US" dirty="0">
                <a:latin typeface="Gill Sans MT" panose="020B0502020104020203" pitchFamily="34" charset="77"/>
              </a:rPr>
              <a:t>Where are we falling short?</a:t>
            </a:r>
            <a:endParaRPr lang="en-US" b="1" dirty="0">
              <a:solidFill>
                <a:srgbClr val="000000"/>
              </a:solidFill>
              <a:latin typeface="Gill Sans MT" panose="020B0502020104020203" pitchFamily="34" charset="77"/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FB592C56-2EA5-ED46-BD2F-8FCB944E23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139" y="-16396"/>
            <a:ext cx="4565151" cy="51762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705B60-CB21-F14B-A438-74465E9D4543}"/>
              </a:ext>
            </a:extLst>
          </p:cNvPr>
          <p:cNvSpPr txBox="1"/>
          <p:nvPr/>
        </p:nvSpPr>
        <p:spPr>
          <a:xfrm>
            <a:off x="5569911" y="4759786"/>
            <a:ext cx="1448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IN" panose="02000503040000020004" pitchFamily="2" charset="0"/>
              </a:rPr>
              <a:t>Source: Census 2020</a:t>
            </a:r>
            <a:br>
              <a:rPr lang="en-US" sz="1000" dirty="0">
                <a:latin typeface="DIN" panose="02000503040000020004" pitchFamily="2" charset="0"/>
              </a:rPr>
            </a:br>
            <a:endParaRPr lang="en-US" sz="1000" dirty="0">
              <a:latin typeface="DIN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54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9" name="Picture 8" descr="A picture containing text, indoor, toy&#10;&#10;Description automatically generated">
            <a:extLst>
              <a:ext uri="{FF2B5EF4-FFF2-40B4-BE49-F238E27FC236}">
                <a16:creationId xmlns:a16="http://schemas.microsoft.com/office/drawing/2014/main" id="{549B782F-92CB-7543-80B4-6FF26048FC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86" y="-379225"/>
            <a:ext cx="7524427" cy="658387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368A49F-7AF6-B445-8F4C-7383E51B1858}"/>
              </a:ext>
            </a:extLst>
          </p:cNvPr>
          <p:cNvSpPr/>
          <p:nvPr/>
        </p:nvSpPr>
        <p:spPr>
          <a:xfrm>
            <a:off x="2933053" y="945395"/>
            <a:ext cx="2774198" cy="340963"/>
          </a:xfrm>
          <a:prstGeom prst="roundRect">
            <a:avLst/>
          </a:prstGeom>
          <a:solidFill>
            <a:srgbClr val="2C5B9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Accessible commercial spaces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377ED2E-ADB8-FE43-BACE-3D92F775F0BC}"/>
              </a:ext>
            </a:extLst>
          </p:cNvPr>
          <p:cNvSpPr/>
          <p:nvPr/>
        </p:nvSpPr>
        <p:spPr>
          <a:xfrm>
            <a:off x="6394578" y="589577"/>
            <a:ext cx="2169764" cy="340963"/>
          </a:xfrm>
          <a:prstGeom prst="roundRect">
            <a:avLst/>
          </a:prstGeom>
          <a:solidFill>
            <a:srgbClr val="B8843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Diverse housing options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24951C6-22F3-8848-993C-E349E0FB35AA}"/>
              </a:ext>
            </a:extLst>
          </p:cNvPr>
          <p:cNvSpPr/>
          <p:nvPr/>
        </p:nvSpPr>
        <p:spPr>
          <a:xfrm>
            <a:off x="6234429" y="2275465"/>
            <a:ext cx="2490062" cy="479477"/>
          </a:xfrm>
          <a:prstGeom prst="roundRect">
            <a:avLst/>
          </a:prstGeom>
          <a:solidFill>
            <a:srgbClr val="A1375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Diverse and empowered resident population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F5424EF-1364-5545-AD7B-45229F95630D}"/>
              </a:ext>
            </a:extLst>
          </p:cNvPr>
          <p:cNvSpPr/>
          <p:nvPr/>
        </p:nvSpPr>
        <p:spPr>
          <a:xfrm>
            <a:off x="6147780" y="4579346"/>
            <a:ext cx="1580827" cy="497239"/>
          </a:xfrm>
          <a:prstGeom prst="roundRect">
            <a:avLst/>
          </a:prstGeom>
          <a:solidFill>
            <a:srgbClr val="7753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Strong social infrastructure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CD3AF0D-67AE-C845-9AC5-306EF8F7AAF3}"/>
              </a:ext>
            </a:extLst>
          </p:cNvPr>
          <p:cNvSpPr/>
          <p:nvPr/>
        </p:nvSpPr>
        <p:spPr>
          <a:xfrm>
            <a:off x="70558" y="4103180"/>
            <a:ext cx="3452250" cy="460589"/>
          </a:xfrm>
          <a:prstGeom prst="roundRect">
            <a:avLst/>
          </a:prstGeom>
          <a:solidFill>
            <a:srgbClr val="458B9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Redesigned streetscapes that include space for walking, biking and gathering</a:t>
            </a:r>
          </a:p>
        </p:txBody>
      </p:sp>
    </p:spTree>
    <p:extLst>
      <p:ext uri="{BB962C8B-B14F-4D97-AF65-F5344CB8AC3E}">
        <p14:creationId xmlns:p14="http://schemas.microsoft.com/office/powerpoint/2010/main" val="312522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3" name="Picture 2" descr="A group of people walking on a street&#10;&#10;Description automatically generated with low confidence">
            <a:extLst>
              <a:ext uri="{FF2B5EF4-FFF2-40B4-BE49-F238E27FC236}">
                <a16:creationId xmlns:a16="http://schemas.microsoft.com/office/drawing/2014/main" id="{D8823A86-7D9C-6D4E-82F4-798BB4CB5E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1819" y="92013"/>
            <a:ext cx="3980361" cy="495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6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3" name="Picture 2" descr="A picture containing outdoor, tree, several&#10;&#10;Description automatically generated">
            <a:extLst>
              <a:ext uri="{FF2B5EF4-FFF2-40B4-BE49-F238E27FC236}">
                <a16:creationId xmlns:a16="http://schemas.microsoft.com/office/drawing/2014/main" id="{55E09E91-1F69-2B45-9EA1-D71B2917A3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270" y="174434"/>
            <a:ext cx="6265460" cy="46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2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5" name="Picture 4" descr="A picture containing text, way, scene, car&#10;&#10;Description automatically generated">
            <a:extLst>
              <a:ext uri="{FF2B5EF4-FFF2-40B4-BE49-F238E27FC236}">
                <a16:creationId xmlns:a16="http://schemas.microsoft.com/office/drawing/2014/main" id="{642476E0-3FC5-4648-9699-0471FC8DB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389" y="234292"/>
            <a:ext cx="6233222" cy="46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5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3C18F14D-7D82-D44A-9538-106CE6BC3028}"/>
              </a:ext>
            </a:extLst>
          </p:cNvPr>
          <p:cNvSpPr txBox="1">
            <a:spLocks/>
          </p:cNvSpPr>
          <p:nvPr/>
        </p:nvSpPr>
        <p:spPr>
          <a:xfrm>
            <a:off x="670300" y="127875"/>
            <a:ext cx="8473700" cy="424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ExtraBold"/>
              <a:buNone/>
              <a:defRPr sz="16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b="1" dirty="0">
                <a:latin typeface="Gill Sans MT" panose="020B0502020104020203" pitchFamily="34" charset="77"/>
              </a:rPr>
              <a:t>COMPLETE, LIVABLE STREETS</a:t>
            </a:r>
            <a:r>
              <a:rPr lang="en-US" dirty="0">
                <a:latin typeface="Gill Sans MT" panose="020B0502020104020203" pitchFamily="34" charset="77"/>
              </a:rPr>
              <a:t>: Where are we falling short?</a:t>
            </a:r>
          </a:p>
        </p:txBody>
      </p:sp>
      <p:pic>
        <p:nvPicPr>
          <p:cNvPr id="4" name="Picture 3" descr="A picture containing text, building, outdoor, city&#10;&#10;Description automatically generated">
            <a:extLst>
              <a:ext uri="{FF2B5EF4-FFF2-40B4-BE49-F238E27FC236}">
                <a16:creationId xmlns:a16="http://schemas.microsoft.com/office/drawing/2014/main" id="{C176A134-314A-E64C-A423-13E5D2946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10" y="478732"/>
            <a:ext cx="7587979" cy="41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2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10" name="Picture 9" descr="A car driving under a bridge&#10;&#10;Description automatically generated">
            <a:extLst>
              <a:ext uri="{FF2B5EF4-FFF2-40B4-BE49-F238E27FC236}">
                <a16:creationId xmlns:a16="http://schemas.microsoft.com/office/drawing/2014/main" id="{C6AA8F4D-40AA-244D-84E4-9070782847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008" y="346579"/>
            <a:ext cx="6581984" cy="445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9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3C18F14D-7D82-D44A-9538-106CE6BC3028}"/>
              </a:ext>
            </a:extLst>
          </p:cNvPr>
          <p:cNvSpPr txBox="1">
            <a:spLocks/>
          </p:cNvSpPr>
          <p:nvPr/>
        </p:nvSpPr>
        <p:spPr>
          <a:xfrm>
            <a:off x="670300" y="132514"/>
            <a:ext cx="8473700" cy="424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ExtraBold"/>
              <a:buNone/>
              <a:defRPr sz="16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b="1" dirty="0">
                <a:latin typeface="Gill Sans MT" panose="020B0502020104020203" pitchFamily="34" charset="77"/>
              </a:rPr>
              <a:t>COMPLETE, LIVABLE STREETS</a:t>
            </a:r>
            <a:r>
              <a:rPr lang="en-US" dirty="0">
                <a:latin typeface="Gill Sans MT" panose="020B0502020104020203" pitchFamily="34" charset="77"/>
              </a:rPr>
              <a:t>: Where are we falling short?</a:t>
            </a:r>
          </a:p>
        </p:txBody>
      </p:sp>
      <p:pic>
        <p:nvPicPr>
          <p:cNvPr id="12" name="Picture 11" descr="A parking lot with cars and building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45667717-31C7-BD4B-A9BE-0C77A016B8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988" y="556780"/>
            <a:ext cx="6944023" cy="402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32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9" name="Picture 8" descr="A picture containing text, indoor, toy&#10;&#10;Description automatically generated">
            <a:extLst>
              <a:ext uri="{FF2B5EF4-FFF2-40B4-BE49-F238E27FC236}">
                <a16:creationId xmlns:a16="http://schemas.microsoft.com/office/drawing/2014/main" id="{549B782F-92CB-7543-80B4-6FF26048FC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86" y="-379225"/>
            <a:ext cx="7524427" cy="658387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368A49F-7AF6-B445-8F4C-7383E51B1858}"/>
              </a:ext>
            </a:extLst>
          </p:cNvPr>
          <p:cNvSpPr/>
          <p:nvPr/>
        </p:nvSpPr>
        <p:spPr>
          <a:xfrm>
            <a:off x="2933053" y="945395"/>
            <a:ext cx="2774198" cy="340963"/>
          </a:xfrm>
          <a:prstGeom prst="roundRect">
            <a:avLst/>
          </a:prstGeom>
          <a:solidFill>
            <a:srgbClr val="2C5B9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Accessible commercial spaces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CD3AF0D-67AE-C845-9AC5-306EF8F7AAF3}"/>
              </a:ext>
            </a:extLst>
          </p:cNvPr>
          <p:cNvSpPr/>
          <p:nvPr/>
        </p:nvSpPr>
        <p:spPr>
          <a:xfrm>
            <a:off x="70558" y="4103180"/>
            <a:ext cx="3452250" cy="460589"/>
          </a:xfrm>
          <a:prstGeom prst="roundRect">
            <a:avLst/>
          </a:prstGeom>
          <a:solidFill>
            <a:srgbClr val="458B90">
              <a:alpha val="59933"/>
            </a:srgbClr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Redesigned streetscapes that include space for walking, biking and gathering</a:t>
            </a:r>
          </a:p>
        </p:txBody>
      </p:sp>
    </p:spTree>
    <p:extLst>
      <p:ext uri="{BB962C8B-B14F-4D97-AF65-F5344CB8AC3E}">
        <p14:creationId xmlns:p14="http://schemas.microsoft.com/office/powerpoint/2010/main" val="316377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Real Estate Marketing Plan ">
  <a:themeElements>
    <a:clrScheme name="Simple Light">
      <a:dk1>
        <a:srgbClr val="000000"/>
      </a:dk1>
      <a:lt1>
        <a:srgbClr val="FFFFFF"/>
      </a:lt1>
      <a:dk2>
        <a:srgbClr val="D39C2D"/>
      </a:dk2>
      <a:lt2>
        <a:srgbClr val="F9BF3E"/>
      </a:lt2>
      <a:accent1>
        <a:srgbClr val="FFCB64"/>
      </a:accent1>
      <a:accent2>
        <a:srgbClr val="FCD977"/>
      </a:accent2>
      <a:accent3>
        <a:srgbClr val="FFE48D"/>
      </a:accent3>
      <a:accent4>
        <a:srgbClr val="74C1B9"/>
      </a:accent4>
      <a:accent5>
        <a:srgbClr val="9AD7D2"/>
      </a:accent5>
      <a:accent6>
        <a:srgbClr val="E2A334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minSummary_2021-07-13" id="{D8C69DF9-2678-834A-A144-5BD87C03A966}" vid="{DF9C9981-B45A-784E-BBA5-98DA5F5B613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3914</TotalTime>
  <Words>296</Words>
  <Application>Microsoft Macintosh PowerPoint</Application>
  <PresentationFormat>On-screen Show (16:9)</PresentationFormat>
  <Paragraphs>37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DIN</vt:lpstr>
      <vt:lpstr>Arial</vt:lpstr>
      <vt:lpstr>Montserrat ExtraBold</vt:lpstr>
      <vt:lpstr>EB Garamond</vt:lpstr>
      <vt:lpstr>Gill Sans MT</vt:lpstr>
      <vt:lpstr>Real Estate Marketing Plan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ESTATE MARKETING PLAN</dc:title>
  <cp:lastModifiedBy>Calef, Anne</cp:lastModifiedBy>
  <cp:revision>107</cp:revision>
  <dcterms:modified xsi:type="dcterms:W3CDTF">2021-09-30T18:36:32Z</dcterms:modified>
</cp:coreProperties>
</file>