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315" r:id="rId2"/>
    <p:sldId id="316" r:id="rId3"/>
    <p:sldId id="317" r:id="rId4"/>
    <p:sldId id="318" r:id="rId5"/>
    <p:sldId id="295" r:id="rId6"/>
  </p:sldIdLst>
  <p:sldSz cx="9144000" cy="5143500" type="screen16x9"/>
  <p:notesSz cx="6858000" cy="9144000"/>
  <p:embeddedFontLst>
    <p:embeddedFont>
      <p:font typeface="DIN" panose="020B0604020202020204" charset="0"/>
      <p:regular r:id="rId8"/>
      <p:bold r:id="rId9"/>
    </p:embeddedFont>
    <p:embeddedFont>
      <p:font typeface="EB Garamond" panose="00000500000000000000" pitchFamily="2" charset="0"/>
      <p:regular r:id="rId10"/>
      <p:bold r:id="rId11"/>
      <p:italic r:id="rId12"/>
      <p:boldItalic r:id="rId13"/>
    </p:embeddedFont>
    <p:embeddedFont>
      <p:font typeface="Montserrat ExtraBold" panose="00000900000000000000" pitchFamily="2" charset="0"/>
      <p:bold r:id="rId14"/>
      <p:italic r:id="rId15"/>
      <p:boldItalic r:id="rId16"/>
    </p:embeddedFont>
    <p:embeddedFont>
      <p:font typeface="Squada One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uster, Luc" initials="SL" lastIdx="18" clrIdx="0">
    <p:extLst>
      <p:ext uri="{19B8F6BF-5375-455C-9EA6-DF929625EA0E}">
        <p15:presenceInfo xmlns:p15="http://schemas.microsoft.com/office/powerpoint/2012/main" userId="S::Luc.Schuster@bostonindicators.org::2981ddb6-a5cc-4865-b921-d90cc07d45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E84"/>
    <a:srgbClr val="A13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BBD38D-C9B7-4362-834C-E20F7AA540E1}" v="265" dt="2021-09-28T21:00:38.636"/>
    <p1510:client id="{D1016250-A4BC-8644-8EB4-D2D4BE08F31C}" v="60" dt="2021-09-28T11:56:56.891"/>
  </p1510:revLst>
</p1510:revInfo>
</file>

<file path=ppt/tableStyles.xml><?xml version="1.0" encoding="utf-8"?>
<a:tblStyleLst xmlns:a="http://schemas.openxmlformats.org/drawingml/2006/main" def="{F85577E2-A581-470E-8044-9980401D8627}">
  <a:tblStyle styleId="{F85577E2-A581-470E-8044-9980401D86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3" autoAdjust="0"/>
    <p:restoredTop sz="90282" autoAdjust="0"/>
  </p:normalViewPr>
  <p:slideViewPr>
    <p:cSldViewPr snapToGrid="0" snapToObjects="1">
      <p:cViewPr varScale="1">
        <p:scale>
          <a:sx n="75" d="100"/>
          <a:sy n="75" d="100"/>
        </p:scale>
        <p:origin x="7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uster, Luc" userId="2981ddb6-a5cc-4865-b921-d90cc07d453b" providerId="ADAL" clId="{66BBD38D-C9B7-4362-834C-E20F7AA540E1}"/>
    <pc:docChg chg="undo custSel modSld">
      <pc:chgData name="Schuster, Luc" userId="2981ddb6-a5cc-4865-b921-d90cc07d453b" providerId="ADAL" clId="{66BBD38D-C9B7-4362-834C-E20F7AA540E1}" dt="2021-09-28T21:00:38.635" v="538"/>
      <pc:docMkLst>
        <pc:docMk/>
      </pc:docMkLst>
      <pc:sldChg chg="addSp modSp mod">
        <pc:chgData name="Schuster, Luc" userId="2981ddb6-a5cc-4865-b921-d90cc07d453b" providerId="ADAL" clId="{66BBD38D-C9B7-4362-834C-E20F7AA540E1}" dt="2021-09-28T14:40:21.444" v="478" actId="1076"/>
        <pc:sldMkLst>
          <pc:docMk/>
          <pc:sldMk cId="3386429202" sldId="295"/>
        </pc:sldMkLst>
        <pc:spChg chg="add mod">
          <ac:chgData name="Schuster, Luc" userId="2981ddb6-a5cc-4865-b921-d90cc07d453b" providerId="ADAL" clId="{66BBD38D-C9B7-4362-834C-E20F7AA540E1}" dt="2021-09-28T14:29:00.552" v="477" actId="20577"/>
          <ac:spMkLst>
            <pc:docMk/>
            <pc:sldMk cId="3386429202" sldId="295"/>
            <ac:spMk id="8" creationId="{658D4928-D9C5-42A0-A319-35CC2F5C005E}"/>
          </ac:spMkLst>
        </pc:spChg>
        <pc:spChg chg="add mod">
          <ac:chgData name="Schuster, Luc" userId="2981ddb6-a5cc-4865-b921-d90cc07d453b" providerId="ADAL" clId="{66BBD38D-C9B7-4362-834C-E20F7AA540E1}" dt="2021-09-28T14:28:17.559" v="455" actId="1035"/>
          <ac:spMkLst>
            <pc:docMk/>
            <pc:sldMk cId="3386429202" sldId="295"/>
            <ac:spMk id="9" creationId="{CE56B3DB-8CBD-44AD-BCF2-11B280AC6D6B}"/>
          </ac:spMkLst>
        </pc:spChg>
        <pc:spChg chg="add mod">
          <ac:chgData name="Schuster, Luc" userId="2981ddb6-a5cc-4865-b921-d90cc07d453b" providerId="ADAL" clId="{66BBD38D-C9B7-4362-834C-E20F7AA540E1}" dt="2021-09-28T14:28:17.559" v="455" actId="1035"/>
          <ac:spMkLst>
            <pc:docMk/>
            <pc:sldMk cId="3386429202" sldId="295"/>
            <ac:spMk id="10" creationId="{889D3F01-935D-4445-BFC8-3DF449F6D97E}"/>
          </ac:spMkLst>
        </pc:spChg>
        <pc:spChg chg="add mod">
          <ac:chgData name="Schuster, Luc" userId="2981ddb6-a5cc-4865-b921-d90cc07d453b" providerId="ADAL" clId="{66BBD38D-C9B7-4362-834C-E20F7AA540E1}" dt="2021-09-28T14:40:21.444" v="478" actId="1076"/>
          <ac:spMkLst>
            <pc:docMk/>
            <pc:sldMk cId="3386429202" sldId="295"/>
            <ac:spMk id="11" creationId="{9F3F3B64-7493-4DC0-9C40-4FFB7AF5F3B5}"/>
          </ac:spMkLst>
        </pc:spChg>
        <pc:spChg chg="mod">
          <ac:chgData name="Schuster, Luc" userId="2981ddb6-a5cc-4865-b921-d90cc07d453b" providerId="ADAL" clId="{66BBD38D-C9B7-4362-834C-E20F7AA540E1}" dt="2021-09-28T13:32:49.511" v="9" actId="20577"/>
          <ac:spMkLst>
            <pc:docMk/>
            <pc:sldMk cId="3386429202" sldId="295"/>
            <ac:spMk id="352" creationId="{00000000-0000-0000-0000-000000000000}"/>
          </ac:spMkLst>
        </pc:spChg>
        <pc:picChg chg="mod">
          <ac:chgData name="Schuster, Luc" userId="2981ddb6-a5cc-4865-b921-d90cc07d453b" providerId="ADAL" clId="{66BBD38D-C9B7-4362-834C-E20F7AA540E1}" dt="2021-09-28T14:28:17.559" v="455" actId="1035"/>
          <ac:picMkLst>
            <pc:docMk/>
            <pc:sldMk cId="3386429202" sldId="295"/>
            <ac:picMk id="16" creationId="{5989B2CD-6B9C-794A-8211-13116F4140DD}"/>
          </ac:picMkLst>
        </pc:picChg>
        <pc:picChg chg="mod">
          <ac:chgData name="Schuster, Luc" userId="2981ddb6-a5cc-4865-b921-d90cc07d453b" providerId="ADAL" clId="{66BBD38D-C9B7-4362-834C-E20F7AA540E1}" dt="2021-09-28T14:28:17.559" v="455" actId="1035"/>
          <ac:picMkLst>
            <pc:docMk/>
            <pc:sldMk cId="3386429202" sldId="295"/>
            <ac:picMk id="17" creationId="{78A95BD1-BDC6-4D4D-8749-2E77E147C31C}"/>
          </ac:picMkLst>
        </pc:picChg>
        <pc:picChg chg="mod">
          <ac:chgData name="Schuster, Luc" userId="2981ddb6-a5cc-4865-b921-d90cc07d453b" providerId="ADAL" clId="{66BBD38D-C9B7-4362-834C-E20F7AA540E1}" dt="2021-09-28T14:28:17.559" v="455" actId="1035"/>
          <ac:picMkLst>
            <pc:docMk/>
            <pc:sldMk cId="3386429202" sldId="295"/>
            <ac:picMk id="18" creationId="{760AF108-45A8-D245-B90A-DC18E8EA382A}"/>
          </ac:picMkLst>
        </pc:picChg>
        <pc:picChg chg="mod">
          <ac:chgData name="Schuster, Luc" userId="2981ddb6-a5cc-4865-b921-d90cc07d453b" providerId="ADAL" clId="{66BBD38D-C9B7-4362-834C-E20F7AA540E1}" dt="2021-09-28T14:28:17.559" v="455" actId="1035"/>
          <ac:picMkLst>
            <pc:docMk/>
            <pc:sldMk cId="3386429202" sldId="295"/>
            <ac:picMk id="19" creationId="{D8D3CF8B-51B7-C540-BE8F-7AB37EA54AD0}"/>
          </ac:picMkLst>
        </pc:picChg>
      </pc:sldChg>
      <pc:sldChg chg="addSp delSp modSp mod">
        <pc:chgData name="Schuster, Luc" userId="2981ddb6-a5cc-4865-b921-d90cc07d453b" providerId="ADAL" clId="{66BBD38D-C9B7-4362-834C-E20F7AA540E1}" dt="2021-09-28T19:15:55.913" v="537"/>
        <pc:sldMkLst>
          <pc:docMk/>
          <pc:sldMk cId="2621728441" sldId="315"/>
        </pc:sldMkLst>
        <pc:spChg chg="add del mod">
          <ac:chgData name="Schuster, Luc" userId="2981ddb6-a5cc-4865-b921-d90cc07d453b" providerId="ADAL" clId="{66BBD38D-C9B7-4362-834C-E20F7AA540E1}" dt="2021-09-28T19:15:55.411" v="536" actId="478"/>
          <ac:spMkLst>
            <pc:docMk/>
            <pc:sldMk cId="2621728441" sldId="315"/>
            <ac:spMk id="8" creationId="{0D26256D-EA16-40FE-8237-DF10885DF567}"/>
          </ac:spMkLst>
        </pc:spChg>
        <pc:spChg chg="add mod">
          <ac:chgData name="Schuster, Luc" userId="2981ddb6-a5cc-4865-b921-d90cc07d453b" providerId="ADAL" clId="{66BBD38D-C9B7-4362-834C-E20F7AA540E1}" dt="2021-09-28T19:15:55.913" v="537"/>
          <ac:spMkLst>
            <pc:docMk/>
            <pc:sldMk cId="2621728441" sldId="315"/>
            <ac:spMk id="9" creationId="{ACAECD7A-5EDE-4E7F-AD76-86BF2C25ADAF}"/>
          </ac:spMkLst>
        </pc:spChg>
        <pc:spChg chg="del">
          <ac:chgData name="Schuster, Luc" userId="2981ddb6-a5cc-4865-b921-d90cc07d453b" providerId="ADAL" clId="{66BBD38D-C9B7-4362-834C-E20F7AA540E1}" dt="2021-09-28T14:42:04.596" v="526" actId="478"/>
          <ac:spMkLst>
            <pc:docMk/>
            <pc:sldMk cId="2621728441" sldId="315"/>
            <ac:spMk id="11" creationId="{9400C61B-9094-9A4B-944F-7B3094BA40D1}"/>
          </ac:spMkLst>
        </pc:spChg>
        <pc:spChg chg="mod">
          <ac:chgData name="Schuster, Luc" userId="2981ddb6-a5cc-4865-b921-d90cc07d453b" providerId="ADAL" clId="{66BBD38D-C9B7-4362-834C-E20F7AA540E1}" dt="2021-09-28T14:44:14.121" v="528" actId="14100"/>
          <ac:spMkLst>
            <pc:docMk/>
            <pc:sldMk cId="2621728441" sldId="315"/>
            <ac:spMk id="31" creationId="{80B6E259-71A5-4C49-8C72-17754A40165F}"/>
          </ac:spMkLst>
        </pc:spChg>
        <pc:picChg chg="mod">
          <ac:chgData name="Schuster, Luc" userId="2981ddb6-a5cc-4865-b921-d90cc07d453b" providerId="ADAL" clId="{66BBD38D-C9B7-4362-834C-E20F7AA540E1}" dt="2021-09-28T14:23:54.353" v="94" actId="1036"/>
          <ac:picMkLst>
            <pc:docMk/>
            <pc:sldMk cId="2621728441" sldId="315"/>
            <ac:picMk id="5" creationId="{4381E93C-029C-1347-B581-F9FDC7004ABC}"/>
          </ac:picMkLst>
        </pc:picChg>
        <pc:picChg chg="del">
          <ac:chgData name="Schuster, Luc" userId="2981ddb6-a5cc-4865-b921-d90cc07d453b" providerId="ADAL" clId="{66BBD38D-C9B7-4362-834C-E20F7AA540E1}" dt="2021-09-28T15:36:18.893" v="535" actId="478"/>
          <ac:picMkLst>
            <pc:docMk/>
            <pc:sldMk cId="2621728441" sldId="315"/>
            <ac:picMk id="6" creationId="{B0048B83-77A5-FE45-BF18-47750594ABD5}"/>
          </ac:picMkLst>
        </pc:picChg>
      </pc:sldChg>
      <pc:sldChg chg="addSp delSp modSp mod modAnim">
        <pc:chgData name="Schuster, Luc" userId="2981ddb6-a5cc-4865-b921-d90cc07d453b" providerId="ADAL" clId="{66BBD38D-C9B7-4362-834C-E20F7AA540E1}" dt="2021-09-28T14:44:21.720" v="529" actId="14100"/>
        <pc:sldMkLst>
          <pc:docMk/>
          <pc:sldMk cId="2089007062" sldId="316"/>
        </pc:sldMkLst>
        <pc:spChg chg="add mod">
          <ac:chgData name="Schuster, Luc" userId="2981ddb6-a5cc-4865-b921-d90cc07d453b" providerId="ADAL" clId="{66BBD38D-C9B7-4362-834C-E20F7AA540E1}" dt="2021-09-28T14:42:00.915" v="525" actId="1076"/>
          <ac:spMkLst>
            <pc:docMk/>
            <pc:sldMk cId="2089007062" sldId="316"/>
            <ac:spMk id="7" creationId="{3C6185FF-C5F4-4CA2-9527-356BB5172CDA}"/>
          </ac:spMkLst>
        </pc:spChg>
        <pc:spChg chg="del">
          <ac:chgData name="Schuster, Luc" userId="2981ddb6-a5cc-4865-b921-d90cc07d453b" providerId="ADAL" clId="{66BBD38D-C9B7-4362-834C-E20F7AA540E1}" dt="2021-09-28T14:41:57.334" v="524" actId="478"/>
          <ac:spMkLst>
            <pc:docMk/>
            <pc:sldMk cId="2089007062" sldId="316"/>
            <ac:spMk id="11" creationId="{4A5C73DA-B9AE-1040-8076-DB7958719FE2}"/>
          </ac:spMkLst>
        </pc:spChg>
        <pc:spChg chg="mod">
          <ac:chgData name="Schuster, Luc" userId="2981ddb6-a5cc-4865-b921-d90cc07d453b" providerId="ADAL" clId="{66BBD38D-C9B7-4362-834C-E20F7AA540E1}" dt="2021-09-28T14:44:21.720" v="529" actId="14100"/>
          <ac:spMkLst>
            <pc:docMk/>
            <pc:sldMk cId="2089007062" sldId="316"/>
            <ac:spMk id="31" creationId="{80B6E259-71A5-4C49-8C72-17754A40165F}"/>
          </ac:spMkLst>
        </pc:spChg>
        <pc:picChg chg="mod">
          <ac:chgData name="Schuster, Luc" userId="2981ddb6-a5cc-4865-b921-d90cc07d453b" providerId="ADAL" clId="{66BBD38D-C9B7-4362-834C-E20F7AA540E1}" dt="2021-09-28T14:23:46.869" v="73" actId="1038"/>
          <ac:picMkLst>
            <pc:docMk/>
            <pc:sldMk cId="2089007062" sldId="316"/>
            <ac:picMk id="3" creationId="{DD143AD2-1468-8C4B-8774-FA2DD5A0D578}"/>
          </ac:picMkLst>
        </pc:picChg>
      </pc:sldChg>
      <pc:sldChg chg="addSp delSp modSp mod modAnim">
        <pc:chgData name="Schuster, Luc" userId="2981ddb6-a5cc-4865-b921-d90cc07d453b" providerId="ADAL" clId="{66BBD38D-C9B7-4362-834C-E20F7AA540E1}" dt="2021-09-28T21:00:38.635" v="538"/>
        <pc:sldMkLst>
          <pc:docMk/>
          <pc:sldMk cId="772903555" sldId="317"/>
        </pc:sldMkLst>
        <pc:spChg chg="add mod">
          <ac:chgData name="Schuster, Luc" userId="2981ddb6-a5cc-4865-b921-d90cc07d453b" providerId="ADAL" clId="{66BBD38D-C9B7-4362-834C-E20F7AA540E1}" dt="2021-09-28T14:41:44.648" v="516" actId="1076"/>
          <ac:spMkLst>
            <pc:docMk/>
            <pc:sldMk cId="772903555" sldId="317"/>
            <ac:spMk id="7" creationId="{C8BDEBBA-B497-4A06-92E0-2ADE939DC9AB}"/>
          </ac:spMkLst>
        </pc:spChg>
        <pc:spChg chg="del">
          <ac:chgData name="Schuster, Luc" userId="2981ddb6-a5cc-4865-b921-d90cc07d453b" providerId="ADAL" clId="{66BBD38D-C9B7-4362-834C-E20F7AA540E1}" dt="2021-09-28T14:41:35.949" v="507" actId="478"/>
          <ac:spMkLst>
            <pc:docMk/>
            <pc:sldMk cId="772903555" sldId="317"/>
            <ac:spMk id="11" creationId="{95A32FC6-5898-2242-ADEF-2C1863FA3EA4}"/>
          </ac:spMkLst>
        </pc:spChg>
        <pc:spChg chg="mod">
          <ac:chgData name="Schuster, Luc" userId="2981ddb6-a5cc-4865-b921-d90cc07d453b" providerId="ADAL" clId="{66BBD38D-C9B7-4362-834C-E20F7AA540E1}" dt="2021-09-28T14:44:26.353" v="530" actId="14100"/>
          <ac:spMkLst>
            <pc:docMk/>
            <pc:sldMk cId="772903555" sldId="317"/>
            <ac:spMk id="31" creationId="{80B6E259-71A5-4C49-8C72-17754A40165F}"/>
          </ac:spMkLst>
        </pc:spChg>
      </pc:sldChg>
      <pc:sldChg chg="addSp delSp modSp mod modAnim">
        <pc:chgData name="Schuster, Luc" userId="2981ddb6-a5cc-4865-b921-d90cc07d453b" providerId="ADAL" clId="{66BBD38D-C9B7-4362-834C-E20F7AA540E1}" dt="2021-09-28T15:36:05.166" v="534"/>
        <pc:sldMkLst>
          <pc:docMk/>
          <pc:sldMk cId="2442690059" sldId="318"/>
        </pc:sldMkLst>
        <pc:spChg chg="add mod">
          <ac:chgData name="Schuster, Luc" userId="2981ddb6-a5cc-4865-b921-d90cc07d453b" providerId="ADAL" clId="{66BBD38D-C9B7-4362-834C-E20F7AA540E1}" dt="2021-09-28T14:41:26.773" v="504" actId="1076"/>
          <ac:spMkLst>
            <pc:docMk/>
            <pc:sldMk cId="2442690059" sldId="318"/>
            <ac:spMk id="7" creationId="{9FE2760E-7A5C-47AC-953D-9AFFFA02FE65}"/>
          </ac:spMkLst>
        </pc:spChg>
        <pc:spChg chg="del">
          <ac:chgData name="Schuster, Luc" userId="2981ddb6-a5cc-4865-b921-d90cc07d453b" providerId="ADAL" clId="{66BBD38D-C9B7-4362-834C-E20F7AA540E1}" dt="2021-09-28T14:41:16.070" v="500" actId="478"/>
          <ac:spMkLst>
            <pc:docMk/>
            <pc:sldMk cId="2442690059" sldId="318"/>
            <ac:spMk id="14" creationId="{6320A010-0791-FD48-8F5F-CF7887C0DFF1}"/>
          </ac:spMkLst>
        </pc:spChg>
        <pc:spChg chg="mod">
          <ac:chgData name="Schuster, Luc" userId="2981ddb6-a5cc-4865-b921-d90cc07d453b" providerId="ADAL" clId="{66BBD38D-C9B7-4362-834C-E20F7AA540E1}" dt="2021-09-28T14:44:31.280" v="531" actId="14100"/>
          <ac:spMkLst>
            <pc:docMk/>
            <pc:sldMk cId="2442690059" sldId="318"/>
            <ac:spMk id="31" creationId="{80B6E259-71A5-4C49-8C72-17754A40165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8653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6906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4761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6333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6c698b077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6c698b077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875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CUSTOM_1_1">
    <p:bg>
      <p:bgPr>
        <a:solidFill>
          <a:srgbClr val="FFFFF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" userDrawn="1">
  <p:cSld name="CUSTOM_12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ctrTitle"/>
          </p:nvPr>
        </p:nvSpPr>
        <p:spPr>
          <a:xfrm>
            <a:off x="858475" y="2734950"/>
            <a:ext cx="25602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ubTitle" idx="1"/>
          </p:nvPr>
        </p:nvSpPr>
        <p:spPr>
          <a:xfrm>
            <a:off x="1019574" y="2955100"/>
            <a:ext cx="22380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ubTitle" idx="3"/>
          </p:nvPr>
        </p:nvSpPr>
        <p:spPr>
          <a:xfrm>
            <a:off x="5934474" y="2955100"/>
            <a:ext cx="22380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ctrTitle" idx="4"/>
          </p:nvPr>
        </p:nvSpPr>
        <p:spPr>
          <a:xfrm>
            <a:off x="5773375" y="2734950"/>
            <a:ext cx="25602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ubTitle" idx="5"/>
          </p:nvPr>
        </p:nvSpPr>
        <p:spPr>
          <a:xfrm>
            <a:off x="3452999" y="2052750"/>
            <a:ext cx="22380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ctrTitle" idx="6"/>
          </p:nvPr>
        </p:nvSpPr>
        <p:spPr>
          <a:xfrm>
            <a:off x="3291900" y="1832600"/>
            <a:ext cx="25602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ExtraBold"/>
              <a:buNone/>
              <a:defRPr sz="280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●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○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■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●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○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■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●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○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EB Garamond"/>
              <a:buChar char="■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ctrTitle" idx="4294967295"/>
          </p:nvPr>
        </p:nvSpPr>
        <p:spPr>
          <a:xfrm>
            <a:off x="664121" y="252332"/>
            <a:ext cx="5012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STATE ACTION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8E0E264-4EA0-42D5-B388-FBDA240BB6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11"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sp>
        <p:nvSpPr>
          <p:cNvPr id="31" name="Google Shape;141;p15">
            <a:extLst>
              <a:ext uri="{FF2B5EF4-FFF2-40B4-BE49-F238E27FC236}">
                <a16:creationId xmlns:a16="http://schemas.microsoft.com/office/drawing/2014/main" id="{80B6E259-71A5-4C49-8C72-17754A40165F}"/>
              </a:ext>
            </a:extLst>
          </p:cNvPr>
          <p:cNvSpPr txBox="1"/>
          <p:nvPr/>
        </p:nvSpPr>
        <p:spPr>
          <a:xfrm flipH="1">
            <a:off x="430798" y="803547"/>
            <a:ext cx="7654119" cy="3457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34343"/>
                </a:solidFill>
                <a:latin typeface="DIN" panose="02000503040000020004" pitchFamily="2" charset="0"/>
                <a:ea typeface="EB Garamond"/>
                <a:cs typeface="EB Garamond"/>
                <a:sym typeface="EB Garamond"/>
              </a:rPr>
              <a:t>Legalize multifamily housing by right.</a:t>
            </a: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34343"/>
                </a:solidFill>
                <a:latin typeface="DIN" panose="02000503040000020004" pitchFamily="2" charset="0"/>
                <a:ea typeface="EB Garamond"/>
                <a:cs typeface="EB Garamond"/>
                <a:sym typeface="Wingdings" pitchFamily="2" charset="2"/>
              </a:rPr>
              <a:t>Legalize mixed-use development, </a:t>
            </a:r>
            <a:r>
              <a:rPr lang="en-GB" sz="2000" dirty="0">
                <a:solidFill>
                  <a:srgbClr val="434343"/>
                </a:solidFill>
                <a:latin typeface="DIN" panose="02000503040000020004" pitchFamily="2" charset="0"/>
                <a:ea typeface="EB Garamond"/>
                <a:cs typeface="EB Garamond"/>
                <a:sym typeface="EB Garamond"/>
              </a:rPr>
              <a:t>especially near existing or planned transit nodes.</a:t>
            </a:r>
          </a:p>
          <a:p>
            <a:pPr marL="342900" indent="-3429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34343"/>
                </a:solidFill>
                <a:latin typeface="DIN" panose="02000503040000020004" pitchFamily="2" charset="0"/>
                <a:ea typeface="EB Garamond"/>
                <a:cs typeface="EB Garamond"/>
                <a:sym typeface="Wingdings" pitchFamily="2" charset="2"/>
              </a:rPr>
              <a:t>Eliminate minimum parking requirements.</a:t>
            </a:r>
            <a:endParaRPr lang="en-US" sz="2000" dirty="0">
              <a:solidFill>
                <a:srgbClr val="434343"/>
              </a:solidFill>
              <a:latin typeface="DIN" panose="02000503040000020004" pitchFamily="2" charset="0"/>
              <a:ea typeface="EB Garamond"/>
              <a:cs typeface="EB Garamond"/>
              <a:sym typeface="Wingdings" pitchFamily="2" charset="2"/>
            </a:endParaRP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34343"/>
                </a:solidFill>
                <a:latin typeface="DIN" panose="02000503040000020004" pitchFamily="2" charset="0"/>
                <a:ea typeface="EB Garamond"/>
                <a:cs typeface="EB Garamond"/>
                <a:sym typeface="Wingdings" pitchFamily="2" charset="2"/>
              </a:rPr>
              <a:t>Increase the provision of affordable housing.</a:t>
            </a: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34343"/>
                </a:solidFill>
                <a:latin typeface="DIN" panose="02000503040000020004" pitchFamily="2" charset="0"/>
                <a:ea typeface="EB Garamond"/>
                <a:cs typeface="EB Garamond"/>
                <a:sym typeface="Wingdings" pitchFamily="2" charset="2"/>
              </a:rPr>
              <a:t>Strengthen tenant protections.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1E93C-029C-1347-B581-F9FDC7004AB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6352897" y="2350295"/>
            <a:ext cx="2691388" cy="2691388"/>
          </a:xfrm>
          <a:prstGeom prst="rect">
            <a:avLst/>
          </a:prstGeom>
        </p:spPr>
      </p:pic>
      <p:sp>
        <p:nvSpPr>
          <p:cNvPr id="9" name="Google Shape;352;p20">
            <a:extLst>
              <a:ext uri="{FF2B5EF4-FFF2-40B4-BE49-F238E27FC236}">
                <a16:creationId xmlns:a16="http://schemas.microsoft.com/office/drawing/2014/main" id="{ACAECD7A-5EDE-4E7F-AD76-86BF2C25ADAF}"/>
              </a:ext>
            </a:extLst>
          </p:cNvPr>
          <p:cNvSpPr txBox="1">
            <a:spLocks/>
          </p:cNvSpPr>
          <p:nvPr/>
        </p:nvSpPr>
        <p:spPr>
          <a:xfrm>
            <a:off x="430799" y="93064"/>
            <a:ext cx="4929044" cy="75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ExtraBold"/>
              <a:buNone/>
              <a:defRPr sz="2800" b="0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-US" sz="4000" b="1" dirty="0">
                <a:solidFill>
                  <a:srgbClr val="254E84"/>
                </a:solidFill>
                <a:latin typeface="DIN" panose="02000503040000020004" pitchFamily="2" charset="0"/>
              </a:rPr>
              <a:t>STATE </a:t>
            </a:r>
            <a:r>
              <a:rPr lang="en-US" sz="4000" b="1" dirty="0">
                <a:ln w="12700">
                  <a:solidFill>
                    <a:srgbClr val="254E84"/>
                  </a:solidFill>
                  <a:prstDash val="solid"/>
                </a:ln>
                <a:noFill/>
                <a:latin typeface="DIN" panose="02000503040000020004" pitchFamily="2" charset="0"/>
              </a:rPr>
              <a:t>ACTION</a:t>
            </a:r>
            <a:endParaRPr lang="en-US" sz="4000" dirty="0">
              <a:ln w="12700">
                <a:solidFill>
                  <a:srgbClr val="254E84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2172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DD143AD2-1468-8C4B-8774-FA2DD5A0D57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1000"/>
          </a:blip>
          <a:stretch>
            <a:fillRect/>
          </a:stretch>
        </p:blipFill>
        <p:spPr>
          <a:xfrm>
            <a:off x="6230476" y="2238850"/>
            <a:ext cx="2837735" cy="2837735"/>
          </a:xfrm>
          <a:prstGeom prst="rect">
            <a:avLst/>
          </a:prstGeom>
        </p:spPr>
      </p:pic>
      <p:sp>
        <p:nvSpPr>
          <p:cNvPr id="152" name="Google Shape;152;p16"/>
          <p:cNvSpPr txBox="1">
            <a:spLocks noGrp="1"/>
          </p:cNvSpPr>
          <p:nvPr>
            <p:ph type="ctrTitle" idx="4294967295"/>
          </p:nvPr>
        </p:nvSpPr>
        <p:spPr>
          <a:xfrm>
            <a:off x="664121" y="252332"/>
            <a:ext cx="5012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STATE ACTION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8E0E264-4EA0-42D5-B388-FBDA240BB6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11"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sp>
        <p:nvSpPr>
          <p:cNvPr id="31" name="Google Shape;141;p15">
            <a:extLst>
              <a:ext uri="{FF2B5EF4-FFF2-40B4-BE49-F238E27FC236}">
                <a16:creationId xmlns:a16="http://schemas.microsoft.com/office/drawing/2014/main" id="{80B6E259-71A5-4C49-8C72-17754A40165F}"/>
              </a:ext>
            </a:extLst>
          </p:cNvPr>
          <p:cNvSpPr txBox="1"/>
          <p:nvPr/>
        </p:nvSpPr>
        <p:spPr>
          <a:xfrm flipH="1">
            <a:off x="555811" y="830132"/>
            <a:ext cx="8095128" cy="3519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34343"/>
                </a:solidFill>
                <a:latin typeface="DIN" panose="02000503040000020004" pitchFamily="2" charset="0"/>
                <a:ea typeface="EB Garamond"/>
                <a:cs typeface="EB Garamond"/>
                <a:sym typeface="Wingdings" pitchFamily="2" charset="2"/>
              </a:rPr>
              <a:t>Better capture the cost of cars.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34343"/>
                </a:solidFill>
                <a:latin typeface="DIN" panose="02000503040000020004" pitchFamily="2" charset="0"/>
                <a:ea typeface="EB Garamond"/>
                <a:cs typeface="EB Garamond"/>
                <a:sym typeface="Wingdings" pitchFamily="2" charset="2"/>
              </a:rPr>
              <a:t>Invest in local economic development in low-wealth communities.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34343"/>
                </a:solidFill>
                <a:latin typeface="DIN" panose="02000503040000020004" pitchFamily="2" charset="0"/>
                <a:ea typeface="EB Garamond"/>
                <a:cs typeface="EB Garamond"/>
                <a:sym typeface="Wingdings" pitchFamily="2" charset="2"/>
              </a:rPr>
              <a:t>Increase access to small business loans, particularly                        for entrepreneurs of color.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34343"/>
                </a:solidFill>
                <a:latin typeface="DIN" panose="02000503040000020004" pitchFamily="2" charset="0"/>
                <a:ea typeface="EB Garamond"/>
                <a:cs typeface="EB Garamond"/>
                <a:sym typeface="Wingdings" pitchFamily="2" charset="2"/>
              </a:rPr>
              <a:t>Connect neighborhoods with improved public                                      transit and bike networks.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34343"/>
                </a:solidFill>
                <a:latin typeface="DIN" panose="02000503040000020004" pitchFamily="2" charset="0"/>
                <a:ea typeface="EB Garamond"/>
                <a:cs typeface="EB Garamond"/>
                <a:sym typeface="Wingdings" pitchFamily="2" charset="2"/>
              </a:rPr>
              <a:t>Restart the Office of State Planning.</a:t>
            </a:r>
            <a:endParaRPr lang="en-US" sz="2000" dirty="0">
              <a:solidFill>
                <a:srgbClr val="434343"/>
              </a:solidFill>
              <a:latin typeface="DIN" panose="02000503040000020004" pitchFamily="2" charset="0"/>
              <a:ea typeface="EB Garamond"/>
              <a:cs typeface="EB Garamond"/>
              <a:sym typeface="Wingdings" pitchFamily="2" charset="2"/>
            </a:endParaRPr>
          </a:p>
        </p:txBody>
      </p:sp>
      <p:sp>
        <p:nvSpPr>
          <p:cNvPr id="7" name="Google Shape;352;p20">
            <a:extLst>
              <a:ext uri="{FF2B5EF4-FFF2-40B4-BE49-F238E27FC236}">
                <a16:creationId xmlns:a16="http://schemas.microsoft.com/office/drawing/2014/main" id="{3C6185FF-C5F4-4CA2-9527-356BB5172CDA}"/>
              </a:ext>
            </a:extLst>
          </p:cNvPr>
          <p:cNvSpPr txBox="1">
            <a:spLocks/>
          </p:cNvSpPr>
          <p:nvPr/>
        </p:nvSpPr>
        <p:spPr>
          <a:xfrm>
            <a:off x="430799" y="93064"/>
            <a:ext cx="4929044" cy="75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ExtraBold"/>
              <a:buNone/>
              <a:defRPr sz="2800" b="0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-US" sz="4000" b="1" dirty="0">
                <a:solidFill>
                  <a:srgbClr val="254E84"/>
                </a:solidFill>
                <a:latin typeface="DIN" panose="02000503040000020004" pitchFamily="2" charset="0"/>
              </a:rPr>
              <a:t>STATE </a:t>
            </a:r>
            <a:r>
              <a:rPr lang="en-US" sz="4000" b="1" dirty="0">
                <a:ln w="12700">
                  <a:solidFill>
                    <a:srgbClr val="254E84"/>
                  </a:solidFill>
                  <a:prstDash val="solid"/>
                </a:ln>
                <a:noFill/>
                <a:latin typeface="DIN" panose="02000503040000020004" pitchFamily="2" charset="0"/>
              </a:rPr>
              <a:t>ACTION</a:t>
            </a:r>
            <a:endParaRPr lang="en-US" sz="4000" dirty="0">
              <a:ln w="12700">
                <a:solidFill>
                  <a:srgbClr val="254E84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8900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732930D0-E34D-C14B-BA0D-8A8BBF59A22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9000"/>
          </a:blip>
          <a:stretch>
            <a:fillRect/>
          </a:stretch>
        </p:blipFill>
        <p:spPr>
          <a:xfrm>
            <a:off x="6030686" y="2077565"/>
            <a:ext cx="2999020" cy="2999020"/>
          </a:xfrm>
          <a:prstGeom prst="rect">
            <a:avLst/>
          </a:prstGeom>
        </p:spPr>
      </p:pic>
      <p:sp>
        <p:nvSpPr>
          <p:cNvPr id="152" name="Google Shape;152;p16"/>
          <p:cNvSpPr txBox="1">
            <a:spLocks noGrp="1"/>
          </p:cNvSpPr>
          <p:nvPr>
            <p:ph type="ctrTitle" idx="4294967295"/>
          </p:nvPr>
        </p:nvSpPr>
        <p:spPr>
          <a:xfrm>
            <a:off x="664121" y="252332"/>
            <a:ext cx="5012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REGIONAL ACTION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8E0E264-4EA0-42D5-B388-FBDA240BB6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11"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sp>
        <p:nvSpPr>
          <p:cNvPr id="31" name="Google Shape;141;p15">
            <a:extLst>
              <a:ext uri="{FF2B5EF4-FFF2-40B4-BE49-F238E27FC236}">
                <a16:creationId xmlns:a16="http://schemas.microsoft.com/office/drawing/2014/main" id="{80B6E259-71A5-4C49-8C72-17754A40165F}"/>
              </a:ext>
            </a:extLst>
          </p:cNvPr>
          <p:cNvSpPr txBox="1"/>
          <p:nvPr/>
        </p:nvSpPr>
        <p:spPr>
          <a:xfrm flipH="1">
            <a:off x="493058" y="1105327"/>
            <a:ext cx="7290402" cy="3247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34343"/>
                </a:solidFill>
                <a:latin typeface="DIN" panose="02000503040000020004" pitchFamily="2" charset="0"/>
                <a:ea typeface="EB Garamond"/>
                <a:cs typeface="EB Garamond"/>
                <a:sym typeface="Wingdings" pitchFamily="2" charset="2"/>
              </a:rPr>
              <a:t>Strengthen regional planning agencies or create new regional governance models.</a:t>
            </a: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34343"/>
                </a:solidFill>
                <a:latin typeface="DIN" panose="02000503040000020004" pitchFamily="2" charset="0"/>
                <a:ea typeface="EB Garamond"/>
                <a:cs typeface="EB Garamond"/>
                <a:sym typeface="Wingdings" pitchFamily="2" charset="2"/>
              </a:rPr>
              <a:t>Encourage more voluntary coordination through      initiatives like the Metro Mayor’s Coalition.</a:t>
            </a: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34343"/>
                </a:solidFill>
                <a:latin typeface="DIN" panose="02000503040000020004" pitchFamily="2" charset="0"/>
                <a:ea typeface="EB Garamond"/>
                <a:cs typeface="EB Garamond"/>
                <a:sym typeface="Wingdings" pitchFamily="2" charset="2"/>
              </a:rPr>
              <a:t>Allow for regional ballot initiatives.</a:t>
            </a:r>
            <a:endParaRPr lang="en-US" sz="2000" dirty="0">
              <a:solidFill>
                <a:srgbClr val="434343"/>
              </a:solidFill>
              <a:latin typeface="DIN" panose="02000503040000020004" pitchFamily="2" charset="0"/>
              <a:ea typeface="EB Garamond"/>
              <a:cs typeface="EB Garamond"/>
              <a:sym typeface="Wingdings" pitchFamily="2" charset="2"/>
            </a:endParaRPr>
          </a:p>
        </p:txBody>
      </p:sp>
      <p:sp>
        <p:nvSpPr>
          <p:cNvPr id="7" name="Google Shape;352;p20">
            <a:extLst>
              <a:ext uri="{FF2B5EF4-FFF2-40B4-BE49-F238E27FC236}">
                <a16:creationId xmlns:a16="http://schemas.microsoft.com/office/drawing/2014/main" id="{C8BDEBBA-B497-4A06-92E0-2ADE939DC9AB}"/>
              </a:ext>
            </a:extLst>
          </p:cNvPr>
          <p:cNvSpPr txBox="1">
            <a:spLocks/>
          </p:cNvSpPr>
          <p:nvPr/>
        </p:nvSpPr>
        <p:spPr>
          <a:xfrm>
            <a:off x="362664" y="163789"/>
            <a:ext cx="4929044" cy="75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ExtraBold"/>
              <a:buNone/>
              <a:defRPr sz="2800" b="0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-US" sz="4000" b="1" dirty="0">
                <a:solidFill>
                  <a:srgbClr val="254E84"/>
                </a:solidFill>
                <a:latin typeface="DIN" panose="02000503040000020004" pitchFamily="2" charset="0"/>
              </a:rPr>
              <a:t>REGIONAL </a:t>
            </a:r>
            <a:r>
              <a:rPr lang="en-US" sz="4000" b="1" dirty="0">
                <a:ln w="12700">
                  <a:solidFill>
                    <a:srgbClr val="254E84"/>
                  </a:solidFill>
                  <a:prstDash val="solid"/>
                </a:ln>
                <a:noFill/>
                <a:latin typeface="DIN" panose="02000503040000020004" pitchFamily="2" charset="0"/>
              </a:rPr>
              <a:t>ACTION</a:t>
            </a:r>
            <a:endParaRPr lang="en-US" sz="4000" dirty="0">
              <a:ln w="12700">
                <a:solidFill>
                  <a:srgbClr val="254E84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7290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A6F4788B-F3F3-D745-83D0-712FBAC3A8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5560622" y="1563765"/>
            <a:ext cx="3511296" cy="3511296"/>
          </a:xfrm>
          <a:prstGeom prst="rect">
            <a:avLst/>
          </a:prstGeom>
        </p:spPr>
      </p:pic>
      <p:sp>
        <p:nvSpPr>
          <p:cNvPr id="152" name="Google Shape;152;p16"/>
          <p:cNvSpPr txBox="1">
            <a:spLocks noGrp="1"/>
          </p:cNvSpPr>
          <p:nvPr>
            <p:ph type="ctrTitle" idx="4294967295"/>
          </p:nvPr>
        </p:nvSpPr>
        <p:spPr>
          <a:xfrm>
            <a:off x="664121" y="252332"/>
            <a:ext cx="5012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LOCAL ACTION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8E0E264-4EA0-42D5-B388-FBDA240BB6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11"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sp>
        <p:nvSpPr>
          <p:cNvPr id="31" name="Google Shape;141;p15">
            <a:extLst>
              <a:ext uri="{FF2B5EF4-FFF2-40B4-BE49-F238E27FC236}">
                <a16:creationId xmlns:a16="http://schemas.microsoft.com/office/drawing/2014/main" id="{80B6E259-71A5-4C49-8C72-17754A40165F}"/>
              </a:ext>
            </a:extLst>
          </p:cNvPr>
          <p:cNvSpPr txBox="1"/>
          <p:nvPr/>
        </p:nvSpPr>
        <p:spPr>
          <a:xfrm flipH="1">
            <a:off x="421340" y="729700"/>
            <a:ext cx="8364070" cy="4159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en-US" sz="2000" dirty="0">
                <a:latin typeface="DIN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Plan </a:t>
            </a:r>
            <a:r>
              <a:rPr lang="en-US" sz="2000" i="1" dirty="0">
                <a:latin typeface="DIN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US" sz="2000" dirty="0">
                <a:latin typeface="DIN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communities, instead of </a:t>
            </a:r>
            <a:r>
              <a:rPr lang="en-US" sz="2000" i="1" dirty="0">
                <a:latin typeface="DIN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US" sz="2000" dirty="0">
                <a:latin typeface="DIN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communities.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DIN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Plan at the “speed of trust.”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DIN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Provide childcare.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DIN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Provide adequate translation services.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DIN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Ensure that professional planning staff are                                                  representative of the community.</a:t>
            </a:r>
          </a:p>
          <a:p>
            <a:pPr marL="342900" lvl="0" indent="-342900">
              <a:spcAft>
                <a:spcPts val="1200"/>
              </a:spcAft>
              <a:buFont typeface="Symbol" pitchFamily="2" charset="2"/>
              <a:buChar char=""/>
            </a:pPr>
            <a:r>
              <a:rPr lang="en-US" sz="2000" dirty="0">
                <a:latin typeface="DIN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Design for people, not cars.</a:t>
            </a:r>
          </a:p>
          <a:p>
            <a:pPr marL="342900" lvl="0" indent="-342900">
              <a:spcAft>
                <a:spcPts val="1200"/>
              </a:spcAft>
              <a:buFont typeface="Symbol" pitchFamily="2" charset="2"/>
              <a:buChar char=""/>
            </a:pPr>
            <a:r>
              <a:rPr lang="en-US" sz="2000" dirty="0">
                <a:latin typeface="DIN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Reform zoning for density, mixed-use,                                                             and income-restricted housing.</a:t>
            </a:r>
          </a:p>
          <a:p>
            <a:pPr marL="342900" lvl="0" indent="-342900">
              <a:spcAft>
                <a:spcPts val="1200"/>
              </a:spcAft>
              <a:buFont typeface="Symbol" pitchFamily="2" charset="2"/>
              <a:buChar char=""/>
            </a:pPr>
            <a:r>
              <a:rPr lang="en-US" sz="2000" dirty="0">
                <a:latin typeface="DIN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Tax growing local economies to fund                                                          equity-focused investments. </a:t>
            </a:r>
          </a:p>
        </p:txBody>
      </p:sp>
      <p:sp>
        <p:nvSpPr>
          <p:cNvPr id="7" name="Google Shape;352;p20">
            <a:extLst>
              <a:ext uri="{FF2B5EF4-FFF2-40B4-BE49-F238E27FC236}">
                <a16:creationId xmlns:a16="http://schemas.microsoft.com/office/drawing/2014/main" id="{9FE2760E-7A5C-47AC-953D-9AFFFA02FE65}"/>
              </a:ext>
            </a:extLst>
          </p:cNvPr>
          <p:cNvSpPr txBox="1">
            <a:spLocks/>
          </p:cNvSpPr>
          <p:nvPr/>
        </p:nvSpPr>
        <p:spPr>
          <a:xfrm>
            <a:off x="303478" y="105421"/>
            <a:ext cx="4929044" cy="75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ExtraBold"/>
              <a:buNone/>
              <a:defRPr sz="2800" b="0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-US" sz="4000" b="1" dirty="0">
                <a:solidFill>
                  <a:srgbClr val="254E84"/>
                </a:solidFill>
                <a:latin typeface="DIN" panose="02000503040000020004" pitchFamily="2" charset="0"/>
              </a:rPr>
              <a:t>LOCAL </a:t>
            </a:r>
            <a:r>
              <a:rPr lang="en-US" sz="4000" b="1" dirty="0">
                <a:ln w="12700">
                  <a:solidFill>
                    <a:srgbClr val="254E84"/>
                  </a:solidFill>
                  <a:prstDash val="solid"/>
                </a:ln>
                <a:noFill/>
                <a:latin typeface="DIN" panose="02000503040000020004" pitchFamily="2" charset="0"/>
              </a:rPr>
              <a:t>ACTION</a:t>
            </a:r>
            <a:endParaRPr lang="en-US" sz="4000" dirty="0">
              <a:ln w="12700">
                <a:solidFill>
                  <a:srgbClr val="254E84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4269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0"/>
          <p:cNvSpPr txBox="1">
            <a:spLocks noGrp="1"/>
          </p:cNvSpPr>
          <p:nvPr>
            <p:ph type="ctrTitle" idx="4294967295"/>
          </p:nvPr>
        </p:nvSpPr>
        <p:spPr>
          <a:xfrm>
            <a:off x="182603" y="188259"/>
            <a:ext cx="8861241" cy="10306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b="1" dirty="0">
                <a:solidFill>
                  <a:srgbClr val="254E84"/>
                </a:solidFill>
                <a:latin typeface="DIN" panose="02000503040000020004" pitchFamily="2" charset="0"/>
              </a:rPr>
              <a:t>CASE STUDIES </a:t>
            </a:r>
            <a:r>
              <a:rPr lang="en-US" b="1" dirty="0">
                <a:ln w="12700">
                  <a:solidFill>
                    <a:srgbClr val="254E84"/>
                  </a:solidFill>
                  <a:prstDash val="solid"/>
                </a:ln>
                <a:noFill/>
                <a:latin typeface="DIN" panose="02000503040000020004" pitchFamily="2" charset="0"/>
              </a:rPr>
              <a:t>OF</a:t>
            </a:r>
            <a:br>
              <a:rPr lang="en-US" b="1" dirty="0">
                <a:ln w="12700">
                  <a:solidFill>
                    <a:srgbClr val="254E84"/>
                  </a:solidFill>
                  <a:prstDash val="solid"/>
                </a:ln>
                <a:noFill/>
                <a:latin typeface="DIN" panose="02000503040000020004" pitchFamily="2" charset="0"/>
              </a:rPr>
            </a:br>
            <a:r>
              <a:rPr lang="en-US" b="1" dirty="0">
                <a:ln w="12700">
                  <a:solidFill>
                    <a:srgbClr val="254E84"/>
                  </a:solidFill>
                  <a:prstDash val="solid"/>
                </a:ln>
                <a:noFill/>
                <a:latin typeface="DIN" panose="02000503040000020004" pitchFamily="2" charset="0"/>
              </a:rPr>
              <a:t>FOUR NEIGHBORHOODS MOVING IN THIS DIRECTION</a:t>
            </a:r>
            <a:endParaRPr lang="en-US" dirty="0">
              <a:ln w="12700">
                <a:solidFill>
                  <a:srgbClr val="254E84"/>
                </a:solidFill>
                <a:prstDash val="solid"/>
              </a:ln>
              <a:effectLst/>
            </a:endParaRPr>
          </a:p>
        </p:txBody>
      </p:sp>
      <p:pic>
        <p:nvPicPr>
          <p:cNvPr id="281" name="Picture 280">
            <a:extLst>
              <a:ext uri="{FF2B5EF4-FFF2-40B4-BE49-F238E27FC236}">
                <a16:creationId xmlns:a16="http://schemas.microsoft.com/office/drawing/2014/main" id="{D8CA4535-9FE3-48F9-9B2F-2098F357BB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11"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89B2CD-6B9C-794A-8211-13116F414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73" y="1360431"/>
            <a:ext cx="2124264" cy="28297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A95BD1-BDC6-4D4D-8749-2E77E147C3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2312" y="1360431"/>
            <a:ext cx="2131176" cy="28074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0AF108-45A8-D245-B90A-DC18E8EA38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2497" y="1360431"/>
            <a:ext cx="2132103" cy="28297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D3CF8B-51B7-C540-BE8F-7AB37EA54A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3609" y="1360431"/>
            <a:ext cx="2122305" cy="2829739"/>
          </a:xfrm>
          <a:prstGeom prst="rect">
            <a:avLst/>
          </a:prstGeom>
        </p:spPr>
      </p:pic>
      <p:sp>
        <p:nvSpPr>
          <p:cNvPr id="8" name="Google Shape;352;p20">
            <a:extLst>
              <a:ext uri="{FF2B5EF4-FFF2-40B4-BE49-F238E27FC236}">
                <a16:creationId xmlns:a16="http://schemas.microsoft.com/office/drawing/2014/main" id="{658D4928-D9C5-42A0-A319-35CC2F5C005E}"/>
              </a:ext>
            </a:extLst>
          </p:cNvPr>
          <p:cNvSpPr txBox="1">
            <a:spLocks/>
          </p:cNvSpPr>
          <p:nvPr/>
        </p:nvSpPr>
        <p:spPr>
          <a:xfrm>
            <a:off x="164674" y="4311701"/>
            <a:ext cx="2124263" cy="28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ExtraBold"/>
              <a:buNone/>
              <a:defRPr sz="2800" b="0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ctr"/>
            <a:r>
              <a:rPr lang="en-US" sz="1600" b="1" dirty="0">
                <a:solidFill>
                  <a:srgbClr val="254E84"/>
                </a:solidFill>
                <a:latin typeface="DIN" panose="02000503040000020004" pitchFamily="2" charset="0"/>
              </a:rPr>
              <a:t>Assembly Square, Somerville</a:t>
            </a:r>
            <a:endParaRPr lang="en-US" sz="1600" b="1" dirty="0">
              <a:ln w="12700">
                <a:solidFill>
                  <a:srgbClr val="254E84"/>
                </a:solidFill>
                <a:prstDash val="solid"/>
              </a:ln>
            </a:endParaRPr>
          </a:p>
        </p:txBody>
      </p:sp>
      <p:sp>
        <p:nvSpPr>
          <p:cNvPr id="9" name="Google Shape;352;p20">
            <a:extLst>
              <a:ext uri="{FF2B5EF4-FFF2-40B4-BE49-F238E27FC236}">
                <a16:creationId xmlns:a16="http://schemas.microsoft.com/office/drawing/2014/main" id="{CE56B3DB-8CBD-44AD-BCF2-11B280AC6D6B}"/>
              </a:ext>
            </a:extLst>
          </p:cNvPr>
          <p:cNvSpPr txBox="1">
            <a:spLocks/>
          </p:cNvSpPr>
          <p:nvPr/>
        </p:nvSpPr>
        <p:spPr>
          <a:xfrm>
            <a:off x="2402312" y="4311382"/>
            <a:ext cx="2124263" cy="28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ExtraBold"/>
              <a:buNone/>
              <a:defRPr sz="2800" b="0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ctr"/>
            <a:r>
              <a:rPr lang="en-US" sz="1600" b="1" dirty="0">
                <a:solidFill>
                  <a:srgbClr val="254E84"/>
                </a:solidFill>
                <a:latin typeface="DIN" panose="02000503040000020004" pitchFamily="2" charset="0"/>
              </a:rPr>
              <a:t>Canal District, Worcester</a:t>
            </a:r>
            <a:endParaRPr lang="en-US" sz="1600" dirty="0">
              <a:ln w="12700">
                <a:solidFill>
                  <a:srgbClr val="254E84"/>
                </a:solidFill>
                <a:prstDash val="solid"/>
              </a:ln>
            </a:endParaRPr>
          </a:p>
        </p:txBody>
      </p:sp>
      <p:sp>
        <p:nvSpPr>
          <p:cNvPr id="10" name="Google Shape;352;p20">
            <a:extLst>
              <a:ext uri="{FF2B5EF4-FFF2-40B4-BE49-F238E27FC236}">
                <a16:creationId xmlns:a16="http://schemas.microsoft.com/office/drawing/2014/main" id="{889D3F01-935D-4445-BFC8-3DF449F6D97E}"/>
              </a:ext>
            </a:extLst>
          </p:cNvPr>
          <p:cNvSpPr txBox="1">
            <a:spLocks/>
          </p:cNvSpPr>
          <p:nvPr/>
        </p:nvSpPr>
        <p:spPr>
          <a:xfrm>
            <a:off x="4595293" y="4319324"/>
            <a:ext cx="2124263" cy="28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ExtraBold"/>
              <a:buNone/>
              <a:defRPr sz="2800" b="0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ctr"/>
            <a:r>
              <a:rPr lang="en-US" sz="1600" b="1" dirty="0">
                <a:solidFill>
                  <a:srgbClr val="254E84"/>
                </a:solidFill>
                <a:latin typeface="DIN" panose="02000503040000020004" pitchFamily="2" charset="0"/>
              </a:rPr>
              <a:t>Jackson Square, Boston</a:t>
            </a:r>
            <a:endParaRPr lang="en-US" sz="1600" dirty="0">
              <a:ln w="12700">
                <a:solidFill>
                  <a:srgbClr val="254E84"/>
                </a:solidFill>
                <a:prstDash val="solid"/>
              </a:ln>
            </a:endParaRPr>
          </a:p>
        </p:txBody>
      </p:sp>
      <p:sp>
        <p:nvSpPr>
          <p:cNvPr id="11" name="Google Shape;352;p20">
            <a:extLst>
              <a:ext uri="{FF2B5EF4-FFF2-40B4-BE49-F238E27FC236}">
                <a16:creationId xmlns:a16="http://schemas.microsoft.com/office/drawing/2014/main" id="{9F3F3B64-7493-4DC0-9C40-4FFB7AF5F3B5}"/>
              </a:ext>
            </a:extLst>
          </p:cNvPr>
          <p:cNvSpPr txBox="1">
            <a:spLocks/>
          </p:cNvSpPr>
          <p:nvPr/>
        </p:nvSpPr>
        <p:spPr>
          <a:xfrm>
            <a:off x="6901649" y="4311059"/>
            <a:ext cx="2124263" cy="28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ExtraBold"/>
              <a:buNone/>
              <a:defRPr sz="2800" b="0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ctr"/>
            <a:r>
              <a:rPr lang="en-US" sz="1600" b="1" dirty="0">
                <a:solidFill>
                  <a:srgbClr val="254E84"/>
                </a:solidFill>
                <a:latin typeface="DIN" panose="02000503040000020004" pitchFamily="2" charset="0"/>
              </a:rPr>
              <a:t>Reading Downtown</a:t>
            </a:r>
            <a:endParaRPr lang="en-US" sz="1600" dirty="0">
              <a:ln w="12700">
                <a:solidFill>
                  <a:srgbClr val="254E84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86429202"/>
      </p:ext>
    </p:extLst>
  </p:cSld>
  <p:clrMapOvr>
    <a:masterClrMapping/>
  </p:clrMapOvr>
</p:sld>
</file>

<file path=ppt/theme/theme1.xml><?xml version="1.0" encoding="utf-8"?>
<a:theme xmlns:a="http://schemas.openxmlformats.org/drawingml/2006/main" name="Real Estate Marketing Plan ">
  <a:themeElements>
    <a:clrScheme name="Simple Light">
      <a:dk1>
        <a:srgbClr val="000000"/>
      </a:dk1>
      <a:lt1>
        <a:srgbClr val="FFFFFF"/>
      </a:lt1>
      <a:dk2>
        <a:srgbClr val="D39C2D"/>
      </a:dk2>
      <a:lt2>
        <a:srgbClr val="F9BF3E"/>
      </a:lt2>
      <a:accent1>
        <a:srgbClr val="FFCB64"/>
      </a:accent1>
      <a:accent2>
        <a:srgbClr val="FCD977"/>
      </a:accent2>
      <a:accent3>
        <a:srgbClr val="FFE48D"/>
      </a:accent3>
      <a:accent4>
        <a:srgbClr val="74C1B9"/>
      </a:accent4>
      <a:accent5>
        <a:srgbClr val="9AD7D2"/>
      </a:accent5>
      <a:accent6>
        <a:srgbClr val="E2A334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5minSummary_2021-07-13" id="{D8C69DF9-2678-834A-A144-5BD87C03A966}" vid="{DF9C9981-B45A-784E-BBA5-98DA5F5B613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1887</TotalTime>
  <Words>212</Words>
  <Application>Microsoft Office PowerPoint</Application>
  <PresentationFormat>On-screen Show (16:9)</PresentationFormat>
  <Paragraphs>34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Squada One</vt:lpstr>
      <vt:lpstr>Montserrat ExtraBold</vt:lpstr>
      <vt:lpstr>EB Garamond</vt:lpstr>
      <vt:lpstr>Arial</vt:lpstr>
      <vt:lpstr>Symbol</vt:lpstr>
      <vt:lpstr>DIN</vt:lpstr>
      <vt:lpstr>Courier New</vt:lpstr>
      <vt:lpstr>Real Estate Marketing Plan </vt:lpstr>
      <vt:lpstr>STATE ACTION</vt:lpstr>
      <vt:lpstr>STATE ACTION</vt:lpstr>
      <vt:lpstr>REGIONAL ACTION</vt:lpstr>
      <vt:lpstr>LOCAL ACTION</vt:lpstr>
      <vt:lpstr>CASE STUDIES OF FOUR NEIGHBORHOODS MOVING IN THIS DIRECTION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ESTATE MARKETING PLAN</dc:title>
  <cp:lastModifiedBy>Schuster, Luc</cp:lastModifiedBy>
  <cp:revision>62</cp:revision>
  <dcterms:modified xsi:type="dcterms:W3CDTF">2021-09-28T21:00:45Z</dcterms:modified>
</cp:coreProperties>
</file>